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5"/>
  </p:notesMasterIdLst>
  <p:sldIdLst>
    <p:sldId id="256" r:id="rId2"/>
    <p:sldId id="257" r:id="rId3"/>
    <p:sldId id="258" r:id="rId4"/>
    <p:sldId id="259" r:id="rId5"/>
    <p:sldId id="260" r:id="rId6"/>
    <p:sldId id="261" r:id="rId7"/>
    <p:sldId id="262" r:id="rId8"/>
    <p:sldId id="263" r:id="rId9"/>
    <p:sldId id="286" r:id="rId10"/>
    <p:sldId id="264" r:id="rId11"/>
    <p:sldId id="265" r:id="rId12"/>
    <p:sldId id="266" r:id="rId13"/>
    <p:sldId id="287" r:id="rId14"/>
    <p:sldId id="312" r:id="rId15"/>
    <p:sldId id="313" r:id="rId16"/>
    <p:sldId id="288" r:id="rId17"/>
    <p:sldId id="314" r:id="rId18"/>
    <p:sldId id="311" r:id="rId19"/>
    <p:sldId id="267" r:id="rId20"/>
    <p:sldId id="268" r:id="rId21"/>
    <p:sldId id="269" r:id="rId22"/>
    <p:sldId id="270" r:id="rId23"/>
    <p:sldId id="271" r:id="rId24"/>
    <p:sldId id="272" r:id="rId25"/>
    <p:sldId id="273" r:id="rId26"/>
    <p:sldId id="274" r:id="rId27"/>
    <p:sldId id="275" r:id="rId28"/>
    <p:sldId id="289" r:id="rId29"/>
    <p:sldId id="290" r:id="rId30"/>
    <p:sldId id="291" r:id="rId31"/>
    <p:sldId id="315" r:id="rId32"/>
    <p:sldId id="292" r:id="rId33"/>
    <p:sldId id="293" r:id="rId34"/>
    <p:sldId id="294" r:id="rId35"/>
    <p:sldId id="295" r:id="rId36"/>
    <p:sldId id="296" r:id="rId37"/>
    <p:sldId id="297" r:id="rId38"/>
    <p:sldId id="298" r:id="rId39"/>
    <p:sldId id="299" r:id="rId40"/>
    <p:sldId id="300" r:id="rId41"/>
    <p:sldId id="276" r:id="rId42"/>
    <p:sldId id="277" r:id="rId43"/>
    <p:sldId id="278" r:id="rId44"/>
    <p:sldId id="308" r:id="rId45"/>
    <p:sldId id="279" r:id="rId46"/>
    <p:sldId id="309" r:id="rId47"/>
    <p:sldId id="280" r:id="rId48"/>
    <p:sldId id="310" r:id="rId49"/>
    <p:sldId id="281" r:id="rId50"/>
    <p:sldId id="282" r:id="rId51"/>
    <p:sldId id="283" r:id="rId52"/>
    <p:sldId id="284" r:id="rId53"/>
    <p:sldId id="285" r:id="rId54"/>
  </p:sldIdLst>
  <p:sldSz cx="18288000" cy="10287000"/>
  <p:notesSz cx="6858000" cy="9144000"/>
  <p:embeddedFontLst>
    <p:embeddedFont>
      <p:font typeface="Arial Bold" panose="020B0704020202020204" pitchFamily="34" charset="0"/>
      <p:regular r:id="rId56"/>
      <p:bold r:id="rId57"/>
    </p:embeddedFont>
    <p:embeddedFont>
      <p:font typeface="Arimo" panose="020B0604020202020204" charset="0"/>
      <p:regular r:id="rId58"/>
    </p:embeddedFont>
    <p:embeddedFont>
      <p:font typeface="Arimo Bold" panose="020B0604020202020204" charset="0"/>
      <p:regular r:id="rId59"/>
    </p:embeddedFont>
    <p:embeddedFont>
      <p:font typeface="Canva Sans" panose="020B0604020202020204" charset="0"/>
      <p:regular r:id="rId60"/>
    </p:embeddedFont>
    <p:embeddedFont>
      <p:font typeface="TT Rounds Condensed" panose="020B0604020202020204" charset="0"/>
      <p:regular r:id="rId61"/>
    </p:embeddedFont>
    <p:embeddedFont>
      <p:font typeface="TT Rounds Condensed Bold" panose="020B0604020202020204" charset="0"/>
      <p:regular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69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22" autoAdjust="0"/>
  </p:normalViewPr>
  <p:slideViewPr>
    <p:cSldViewPr>
      <p:cViewPr varScale="1">
        <p:scale>
          <a:sx n="54" d="100"/>
          <a:sy n="54" d="100"/>
        </p:scale>
        <p:origin x="778"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30</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png"/><Relationship Id="rId3" Type="http://schemas.openxmlformats.org/officeDocument/2006/relationships/image" Target="../media/image38.svg"/><Relationship Id="rId7" Type="http://schemas.openxmlformats.org/officeDocument/2006/relationships/image" Target="../media/image41.png"/><Relationship Id="rId12" Type="http://schemas.openxmlformats.org/officeDocument/2006/relationships/image" Target="../media/image46.svg"/><Relationship Id="rId17" Type="http://schemas.openxmlformats.org/officeDocument/2006/relationships/image" Target="../media/image51.svg"/><Relationship Id="rId2" Type="http://schemas.openxmlformats.org/officeDocument/2006/relationships/image" Target="../media/image37.png"/><Relationship Id="rId16"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svg"/><Relationship Id="rId10" Type="http://schemas.openxmlformats.org/officeDocument/2006/relationships/image" Target="../media/image44.svg"/><Relationship Id="rId4" Type="http://schemas.openxmlformats.org/officeDocument/2006/relationships/image" Target="../media/image1.png"/><Relationship Id="rId9" Type="http://schemas.openxmlformats.org/officeDocument/2006/relationships/image" Target="../media/image43.png"/><Relationship Id="rId1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52.jpe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10" Type="http://schemas.openxmlformats.org/officeDocument/2006/relationships/image" Target="../media/image1.png"/><Relationship Id="rId4" Type="http://schemas.openxmlformats.org/officeDocument/2006/relationships/image" Target="../media/image6.png"/><Relationship Id="rId9" Type="http://schemas.openxmlformats.org/officeDocument/2006/relationships/image" Target="../media/image11.svg"/></Relationships>
</file>

<file path=ppt/slides/_rels/slide3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64.webp"/><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8.web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3.jpeg"/><Relationship Id="rId5" Type="http://schemas.openxmlformats.org/officeDocument/2006/relationships/image" Target="../media/image72.png"/><Relationship Id="rId4" Type="http://schemas.openxmlformats.org/officeDocument/2006/relationships/image" Target="../media/image71.png"/></Relationships>
</file>

<file path=ppt/slides/_rels/slide49.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5.svg"/><Relationship Id="rId7" Type="http://schemas.openxmlformats.org/officeDocument/2006/relationships/image" Target="../media/image78.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1.png"/><Relationship Id="rId9" Type="http://schemas.openxmlformats.org/officeDocument/2006/relationships/image" Target="../media/image80.sv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8.png"/><Relationship Id="rId4" Type="http://schemas.openxmlformats.org/officeDocument/2006/relationships/image" Target="../media/image17.jpeg"/></Relationships>
</file>

<file path=ppt/slides/_rels/slide50.xml.rels><?xml version="1.0" encoding="UTF-8" standalone="yes"?>
<Relationships xmlns="http://schemas.openxmlformats.org/package/2006/relationships"><Relationship Id="rId3" Type="http://schemas.openxmlformats.org/officeDocument/2006/relationships/image" Target="../media/image75.svg"/><Relationship Id="rId7" Type="http://schemas.openxmlformats.org/officeDocument/2006/relationships/image" Target="../media/image1.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81.jpeg"/><Relationship Id="rId5" Type="http://schemas.openxmlformats.org/officeDocument/2006/relationships/hyperlink" Target="https://en.wikipedia.org/wiki/Quantum_mechanical" TargetMode="External"/><Relationship Id="rId4" Type="http://schemas.openxmlformats.org/officeDocument/2006/relationships/hyperlink" Target="https://en.wikipedia.org/wiki/Computer"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82.png"/></Relationships>
</file>

<file path=ppt/slides/_rels/slide52.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84.svg"/><Relationship Id="rId4" Type="http://schemas.openxmlformats.org/officeDocument/2006/relationships/image" Target="../media/image83.png"/></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75.sv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693237" y="8553478"/>
            <a:ext cx="6234294" cy="1371545"/>
          </a:xfrm>
          <a:custGeom>
            <a:avLst/>
            <a:gdLst/>
            <a:ahLst/>
            <a:cxnLst/>
            <a:rect l="l" t="t" r="r" b="b"/>
            <a:pathLst>
              <a:path w="6234294" h="1371545">
                <a:moveTo>
                  <a:pt x="0" y="0"/>
                </a:moveTo>
                <a:lnTo>
                  <a:pt x="6234294" y="0"/>
                </a:lnTo>
                <a:lnTo>
                  <a:pt x="6234294" y="1371544"/>
                </a:lnTo>
                <a:lnTo>
                  <a:pt x="0" y="1371544"/>
                </a:lnTo>
                <a:lnTo>
                  <a:pt x="0" y="0"/>
                </a:lnTo>
                <a:close/>
              </a:path>
            </a:pathLst>
          </a:custGeom>
          <a:blipFill>
            <a:blip r:embed="rId2"/>
            <a:stretch>
              <a:fillRect/>
            </a:stretch>
          </a:blipFill>
        </p:spPr>
      </p:sp>
      <p:sp>
        <p:nvSpPr>
          <p:cNvPr id="3" name="Freeform 3"/>
          <p:cNvSpPr/>
          <p:nvPr/>
        </p:nvSpPr>
        <p:spPr>
          <a:xfrm>
            <a:off x="250253" y="206506"/>
            <a:ext cx="11020975" cy="9854939"/>
          </a:xfrm>
          <a:custGeom>
            <a:avLst/>
            <a:gdLst/>
            <a:ahLst/>
            <a:cxnLst/>
            <a:rect l="l" t="t" r="r" b="b"/>
            <a:pathLst>
              <a:path w="11020975" h="9854939">
                <a:moveTo>
                  <a:pt x="0" y="0"/>
                </a:moveTo>
                <a:lnTo>
                  <a:pt x="11020974" y="0"/>
                </a:lnTo>
                <a:lnTo>
                  <a:pt x="11020974" y="9854938"/>
                </a:lnTo>
                <a:lnTo>
                  <a:pt x="0" y="9854938"/>
                </a:lnTo>
                <a:lnTo>
                  <a:pt x="0" y="0"/>
                </a:lnTo>
                <a:close/>
              </a:path>
            </a:pathLst>
          </a:custGeom>
          <a:blipFill>
            <a:blip r:embed="rId3"/>
            <a:stretch>
              <a:fillRect t="-5915" b="-5915"/>
            </a:stretch>
          </a:blipFill>
        </p:spPr>
      </p:sp>
      <p:sp>
        <p:nvSpPr>
          <p:cNvPr id="4" name="Freeform 4"/>
          <p:cNvSpPr/>
          <p:nvPr/>
        </p:nvSpPr>
        <p:spPr>
          <a:xfrm>
            <a:off x="11693237" y="3669674"/>
            <a:ext cx="6234294" cy="4447335"/>
          </a:xfrm>
          <a:custGeom>
            <a:avLst/>
            <a:gdLst/>
            <a:ahLst/>
            <a:cxnLst/>
            <a:rect l="l" t="t" r="r" b="b"/>
            <a:pathLst>
              <a:path w="6234294" h="4447335">
                <a:moveTo>
                  <a:pt x="0" y="0"/>
                </a:moveTo>
                <a:lnTo>
                  <a:pt x="6234294" y="0"/>
                </a:lnTo>
                <a:lnTo>
                  <a:pt x="6234294" y="4447335"/>
                </a:lnTo>
                <a:lnTo>
                  <a:pt x="0" y="4447335"/>
                </a:lnTo>
                <a:lnTo>
                  <a:pt x="0" y="0"/>
                </a:lnTo>
                <a:close/>
              </a:path>
            </a:pathLst>
          </a:custGeom>
          <a:blipFill>
            <a:blip r:embed="rId4"/>
            <a:stretch>
              <a:fillRect t="-27330" b="-12849"/>
            </a:stretch>
          </a:blipFill>
        </p:spPr>
      </p:sp>
      <p:sp>
        <p:nvSpPr>
          <p:cNvPr id="5" name="TextBox 5"/>
          <p:cNvSpPr txBox="1"/>
          <p:nvPr/>
        </p:nvSpPr>
        <p:spPr>
          <a:xfrm>
            <a:off x="11271227" y="731933"/>
            <a:ext cx="6656303" cy="2501271"/>
          </a:xfrm>
          <a:prstGeom prst="rect">
            <a:avLst/>
          </a:prstGeom>
        </p:spPr>
        <p:txBody>
          <a:bodyPr lIns="0" tIns="0" rIns="0" bIns="0" rtlCol="0" anchor="t">
            <a:spAutoFit/>
          </a:bodyPr>
          <a:lstStyle/>
          <a:p>
            <a:pPr algn="r">
              <a:lnSpc>
                <a:spcPts val="6480"/>
              </a:lnSpc>
            </a:pPr>
            <a:r>
              <a:rPr lang="en-US" sz="6000" b="1">
                <a:solidFill>
                  <a:srgbClr val="F16927"/>
                </a:solidFill>
                <a:latin typeface="Arimo Bold"/>
                <a:ea typeface="Arimo Bold"/>
                <a:cs typeface="Arimo Bold"/>
                <a:sym typeface="Arimo Bold"/>
              </a:rPr>
              <a:t> From Ideas to </a:t>
            </a:r>
          </a:p>
          <a:p>
            <a:pPr algn="r">
              <a:lnSpc>
                <a:spcPts val="6480"/>
              </a:lnSpc>
            </a:pPr>
            <a:r>
              <a:rPr lang="en-US" sz="6000" b="1">
                <a:solidFill>
                  <a:srgbClr val="F16927"/>
                </a:solidFill>
                <a:latin typeface="Arimo Bold"/>
                <a:ea typeface="Arimo Bold"/>
                <a:cs typeface="Arimo Bold"/>
                <a:sym typeface="Arimo Bold"/>
              </a:rPr>
              <a:t>Generative Models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48740" y="662893"/>
            <a:ext cx="15590520" cy="1872234"/>
          </a:xfrm>
          <a:prstGeom prst="rect">
            <a:avLst/>
          </a:prstGeom>
        </p:spPr>
        <p:txBody>
          <a:bodyPr lIns="0" tIns="0" rIns="0" bIns="0" rtlCol="0" anchor="t">
            <a:spAutoFit/>
          </a:bodyPr>
          <a:lstStyle/>
          <a:p>
            <a:pPr algn="l">
              <a:lnSpc>
                <a:spcPts val="7128"/>
              </a:lnSpc>
            </a:pPr>
            <a:r>
              <a:rPr lang="en-US" sz="6600" b="1" dirty="0">
                <a:solidFill>
                  <a:srgbClr val="48A2C3"/>
                </a:solidFill>
                <a:latin typeface="Arimo Bold"/>
                <a:ea typeface="Arimo Bold"/>
                <a:cs typeface="Arimo Bold"/>
                <a:sym typeface="Arimo Bold"/>
              </a:rPr>
              <a:t>Machine</a:t>
            </a:r>
            <a:r>
              <a:rPr lang="en-US" sz="6600" b="1" dirty="0">
                <a:solidFill>
                  <a:srgbClr val="F16927"/>
                </a:solidFill>
                <a:latin typeface="Arimo Bold"/>
                <a:ea typeface="Arimo Bold"/>
                <a:cs typeface="Arimo Bold"/>
                <a:sym typeface="Arimo Bold"/>
              </a:rPr>
              <a:t> Learning</a:t>
            </a:r>
          </a:p>
          <a:p>
            <a:pPr algn="l">
              <a:lnSpc>
                <a:spcPts val="7128"/>
              </a:lnSpc>
            </a:pPr>
            <a:endParaRPr lang="en-US" sz="6600" b="1" dirty="0">
              <a:solidFill>
                <a:srgbClr val="F16927"/>
              </a:solidFill>
              <a:latin typeface="Arimo Bold"/>
              <a:ea typeface="Arimo Bold"/>
              <a:cs typeface="Arimo Bold"/>
              <a:sym typeface="Arimo Bold"/>
            </a:endParaRPr>
          </a:p>
        </p:txBody>
      </p:sp>
      <p:sp>
        <p:nvSpPr>
          <p:cNvPr id="3" name="TextBox 3"/>
          <p:cNvSpPr txBox="1"/>
          <p:nvPr/>
        </p:nvSpPr>
        <p:spPr>
          <a:xfrm>
            <a:off x="1348740" y="2506552"/>
            <a:ext cx="15590520" cy="893445"/>
          </a:xfrm>
          <a:prstGeom prst="rect">
            <a:avLst/>
          </a:prstGeom>
        </p:spPr>
        <p:txBody>
          <a:bodyPr lIns="0" tIns="0" rIns="0" bIns="0" rtlCol="0" anchor="t">
            <a:spAutoFit/>
          </a:bodyPr>
          <a:lstStyle/>
          <a:p>
            <a:pPr marL="633418" lvl="2" indent="-211139" algn="l">
              <a:lnSpc>
                <a:spcPts val="3240"/>
              </a:lnSpc>
              <a:buFont typeface="Arial"/>
              <a:buChar char="⚬"/>
            </a:pPr>
            <a:r>
              <a:rPr lang="en-US" sz="3000" spc="27">
                <a:solidFill>
                  <a:srgbClr val="000000"/>
                </a:solidFill>
                <a:latin typeface="Arial"/>
                <a:ea typeface="Arial"/>
                <a:cs typeface="Arial"/>
                <a:sym typeface="Arial"/>
              </a:rPr>
              <a:t>Machine Learning is a subset of AI that enables machines to learn from data and improve their performance on tasks over time without explicit programming.</a:t>
            </a:r>
          </a:p>
        </p:txBody>
      </p:sp>
      <p:grpSp>
        <p:nvGrpSpPr>
          <p:cNvPr id="4" name="Group 4"/>
          <p:cNvGrpSpPr/>
          <p:nvPr/>
        </p:nvGrpSpPr>
        <p:grpSpPr>
          <a:xfrm>
            <a:off x="2675471" y="3854345"/>
            <a:ext cx="12937057" cy="5511111"/>
            <a:chOff x="0" y="0"/>
            <a:chExt cx="18061880" cy="7694255"/>
          </a:xfrm>
        </p:grpSpPr>
        <p:sp>
          <p:nvSpPr>
            <p:cNvPr id="5" name="Freeform 5"/>
            <p:cNvSpPr/>
            <p:nvPr/>
          </p:nvSpPr>
          <p:spPr>
            <a:xfrm>
              <a:off x="0" y="0"/>
              <a:ext cx="18061902" cy="7694225"/>
            </a:xfrm>
            <a:custGeom>
              <a:avLst/>
              <a:gdLst/>
              <a:ahLst/>
              <a:cxnLst/>
              <a:rect l="l" t="t" r="r" b="b"/>
              <a:pathLst>
                <a:path w="18061902" h="7694225">
                  <a:moveTo>
                    <a:pt x="0" y="0"/>
                  </a:moveTo>
                  <a:lnTo>
                    <a:pt x="18061902" y="0"/>
                  </a:lnTo>
                  <a:lnTo>
                    <a:pt x="18061902" y="7694225"/>
                  </a:lnTo>
                  <a:lnTo>
                    <a:pt x="0" y="7694225"/>
                  </a:lnTo>
                  <a:lnTo>
                    <a:pt x="0" y="0"/>
                  </a:lnTo>
                  <a:close/>
                </a:path>
              </a:pathLst>
            </a:custGeom>
            <a:blipFill>
              <a:blip r:embed="rId2"/>
              <a:stretch>
                <a:fillRect t="-105" b="-105"/>
              </a:stretch>
            </a:blipFill>
          </p:spPr>
        </p:sp>
      </p:grpSp>
      <p:sp>
        <p:nvSpPr>
          <p:cNvPr id="6" name="Freeform 6"/>
          <p:cNvSpPr/>
          <p:nvPr/>
        </p:nvSpPr>
        <p:spPr>
          <a:xfrm>
            <a:off x="16656938" y="8758698"/>
            <a:ext cx="1175701" cy="1259237"/>
          </a:xfrm>
          <a:custGeom>
            <a:avLst/>
            <a:gdLst/>
            <a:ahLst/>
            <a:cxnLst/>
            <a:rect l="l" t="t" r="r" b="b"/>
            <a:pathLst>
              <a:path w="1175701" h="1259237">
                <a:moveTo>
                  <a:pt x="0" y="0"/>
                </a:moveTo>
                <a:lnTo>
                  <a:pt x="1175701" y="0"/>
                </a:lnTo>
                <a:lnTo>
                  <a:pt x="1175701" y="1259237"/>
                </a:lnTo>
                <a:lnTo>
                  <a:pt x="0" y="1259237"/>
                </a:lnTo>
                <a:lnTo>
                  <a:pt x="0" y="0"/>
                </a:lnTo>
                <a:close/>
              </a:path>
            </a:pathLst>
          </a:custGeom>
          <a:blipFill>
            <a:blip r:embed="rId3"/>
            <a:stretch>
              <a:fillRect r="-386841"/>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48740" y="1141871"/>
            <a:ext cx="15590520" cy="2282063"/>
          </a:xfrm>
          <a:prstGeom prst="rect">
            <a:avLst/>
          </a:prstGeom>
        </p:spPr>
        <p:txBody>
          <a:bodyPr lIns="0" tIns="0" rIns="0" bIns="0" rtlCol="0" anchor="t">
            <a:spAutoFit/>
          </a:bodyPr>
          <a:lstStyle/>
          <a:p>
            <a:pPr algn="l">
              <a:lnSpc>
                <a:spcPts val="7144"/>
              </a:lnSpc>
            </a:pPr>
            <a:r>
              <a:rPr lang="en-US" sz="6615" b="1">
                <a:solidFill>
                  <a:srgbClr val="48A2C3"/>
                </a:solidFill>
                <a:latin typeface="Arimo Bold"/>
                <a:ea typeface="Arimo Bold"/>
                <a:cs typeface="Arimo Bold"/>
                <a:sym typeface="Arimo Bold"/>
              </a:rPr>
              <a:t>How it </a:t>
            </a:r>
            <a:r>
              <a:rPr lang="en-US" sz="6615" b="1">
                <a:solidFill>
                  <a:srgbClr val="F16927"/>
                </a:solidFill>
                <a:latin typeface="Arimo Bold"/>
                <a:ea typeface="Arimo Bold"/>
                <a:cs typeface="Arimo Bold"/>
                <a:sym typeface="Arimo Bold"/>
              </a:rPr>
              <a:t>works</a:t>
            </a:r>
            <a:r>
              <a:rPr lang="en-US" sz="6615" b="1">
                <a:solidFill>
                  <a:srgbClr val="48A2C3"/>
                </a:solidFill>
                <a:latin typeface="Arimo Bold"/>
                <a:ea typeface="Arimo Bold"/>
                <a:cs typeface="Arimo Bold"/>
                <a:sym typeface="Arimo Bold"/>
              </a:rPr>
              <a:t> :</a:t>
            </a:r>
          </a:p>
          <a:p>
            <a:pPr algn="l">
              <a:lnSpc>
                <a:spcPts val="3307"/>
              </a:lnSpc>
            </a:pPr>
            <a:endParaRPr lang="en-US" sz="6615" b="1">
              <a:solidFill>
                <a:srgbClr val="48A2C3"/>
              </a:solidFill>
              <a:latin typeface="Arimo Bold"/>
              <a:ea typeface="Arimo Bold"/>
              <a:cs typeface="Arimo Bold"/>
              <a:sym typeface="Arimo Bold"/>
            </a:endParaRPr>
          </a:p>
          <a:p>
            <a:pPr algn="l">
              <a:lnSpc>
                <a:spcPts val="7144"/>
              </a:lnSpc>
            </a:pPr>
            <a:endParaRPr lang="en-US" sz="6615" b="1">
              <a:solidFill>
                <a:srgbClr val="48A2C3"/>
              </a:solidFill>
              <a:latin typeface="Arimo Bold"/>
              <a:ea typeface="Arimo Bold"/>
              <a:cs typeface="Arimo Bold"/>
              <a:sym typeface="Arimo Bold"/>
            </a:endParaRPr>
          </a:p>
        </p:txBody>
      </p:sp>
      <p:grpSp>
        <p:nvGrpSpPr>
          <p:cNvPr id="3" name="Group 3"/>
          <p:cNvGrpSpPr/>
          <p:nvPr/>
        </p:nvGrpSpPr>
        <p:grpSpPr>
          <a:xfrm>
            <a:off x="0" y="3735935"/>
            <a:ext cx="18288000" cy="3617365"/>
            <a:chOff x="0" y="0"/>
            <a:chExt cx="20426796" cy="4040418"/>
          </a:xfrm>
        </p:grpSpPr>
        <p:sp>
          <p:nvSpPr>
            <p:cNvPr id="4" name="Freeform 4"/>
            <p:cNvSpPr/>
            <p:nvPr/>
          </p:nvSpPr>
          <p:spPr>
            <a:xfrm>
              <a:off x="0" y="0"/>
              <a:ext cx="20426807" cy="4040469"/>
            </a:xfrm>
            <a:custGeom>
              <a:avLst/>
              <a:gdLst/>
              <a:ahLst/>
              <a:cxnLst/>
              <a:rect l="l" t="t" r="r" b="b"/>
              <a:pathLst>
                <a:path w="20426807" h="4040469">
                  <a:moveTo>
                    <a:pt x="0" y="0"/>
                  </a:moveTo>
                  <a:lnTo>
                    <a:pt x="20426807" y="0"/>
                  </a:lnTo>
                  <a:lnTo>
                    <a:pt x="20426807" y="4040469"/>
                  </a:lnTo>
                  <a:lnTo>
                    <a:pt x="0" y="4040469"/>
                  </a:lnTo>
                  <a:lnTo>
                    <a:pt x="0" y="0"/>
                  </a:lnTo>
                  <a:close/>
                </a:path>
              </a:pathLst>
            </a:custGeom>
            <a:blipFill>
              <a:blip r:embed="rId2"/>
              <a:stretch>
                <a:fillRect t="-41281" b="-41280"/>
              </a:stretch>
            </a:blipFill>
          </p:spPr>
        </p:sp>
      </p:grpSp>
      <p:sp>
        <p:nvSpPr>
          <p:cNvPr id="5" name="Freeform 5"/>
          <p:cNvSpPr/>
          <p:nvPr/>
        </p:nvSpPr>
        <p:spPr>
          <a:xfrm>
            <a:off x="16656938" y="8758698"/>
            <a:ext cx="1175701" cy="1259237"/>
          </a:xfrm>
          <a:custGeom>
            <a:avLst/>
            <a:gdLst/>
            <a:ahLst/>
            <a:cxnLst/>
            <a:rect l="l" t="t" r="r" b="b"/>
            <a:pathLst>
              <a:path w="1175701" h="1259237">
                <a:moveTo>
                  <a:pt x="0" y="0"/>
                </a:moveTo>
                <a:lnTo>
                  <a:pt x="1175701" y="0"/>
                </a:lnTo>
                <a:lnTo>
                  <a:pt x="1175701" y="1259237"/>
                </a:lnTo>
                <a:lnTo>
                  <a:pt x="0" y="1259237"/>
                </a:lnTo>
                <a:lnTo>
                  <a:pt x="0" y="0"/>
                </a:lnTo>
                <a:close/>
              </a:path>
            </a:pathLst>
          </a:custGeom>
          <a:blipFill>
            <a:blip r:embed="rId3"/>
            <a:stretch>
              <a:fillRect r="-386841"/>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48740" y="662893"/>
            <a:ext cx="15590520" cy="1872234"/>
          </a:xfrm>
          <a:prstGeom prst="rect">
            <a:avLst/>
          </a:prstGeom>
        </p:spPr>
        <p:txBody>
          <a:bodyPr lIns="0" tIns="0" rIns="0" bIns="0" rtlCol="0" anchor="t">
            <a:spAutoFit/>
          </a:bodyPr>
          <a:lstStyle/>
          <a:p>
            <a:pPr algn="l">
              <a:lnSpc>
                <a:spcPts val="7128"/>
              </a:lnSpc>
            </a:pPr>
            <a:r>
              <a:rPr lang="en-US" sz="6600" b="1">
                <a:solidFill>
                  <a:srgbClr val="48A2C3"/>
                </a:solidFill>
                <a:latin typeface="Arimo Bold"/>
                <a:ea typeface="Arimo Bold"/>
                <a:cs typeface="Arimo Bold"/>
                <a:sym typeface="Arimo Bold"/>
              </a:rPr>
              <a:t>Types of </a:t>
            </a:r>
            <a:r>
              <a:rPr lang="en-US" sz="6600" b="1">
                <a:solidFill>
                  <a:srgbClr val="F16927"/>
                </a:solidFill>
                <a:latin typeface="Arimo Bold"/>
                <a:ea typeface="Arimo Bold"/>
                <a:cs typeface="Arimo Bold"/>
                <a:sym typeface="Arimo Bold"/>
              </a:rPr>
              <a:t>Machine Learning</a:t>
            </a:r>
          </a:p>
          <a:p>
            <a:pPr algn="l">
              <a:lnSpc>
                <a:spcPts val="7128"/>
              </a:lnSpc>
            </a:pPr>
            <a:endParaRPr lang="en-US" sz="6600" b="1">
              <a:solidFill>
                <a:srgbClr val="F16927"/>
              </a:solidFill>
              <a:latin typeface="Arimo Bold"/>
              <a:ea typeface="Arimo Bold"/>
              <a:cs typeface="Arimo Bold"/>
              <a:sym typeface="Arimo Bold"/>
            </a:endParaRPr>
          </a:p>
        </p:txBody>
      </p:sp>
      <p:sp>
        <p:nvSpPr>
          <p:cNvPr id="5" name="Freeform 5"/>
          <p:cNvSpPr/>
          <p:nvPr/>
        </p:nvSpPr>
        <p:spPr>
          <a:xfrm>
            <a:off x="16656938" y="8758698"/>
            <a:ext cx="1175701" cy="1259237"/>
          </a:xfrm>
          <a:custGeom>
            <a:avLst/>
            <a:gdLst/>
            <a:ahLst/>
            <a:cxnLst/>
            <a:rect l="l" t="t" r="r" b="b"/>
            <a:pathLst>
              <a:path w="1175701" h="1259237">
                <a:moveTo>
                  <a:pt x="0" y="0"/>
                </a:moveTo>
                <a:lnTo>
                  <a:pt x="1175701" y="0"/>
                </a:lnTo>
                <a:lnTo>
                  <a:pt x="1175701" y="1259237"/>
                </a:lnTo>
                <a:lnTo>
                  <a:pt x="0" y="1259237"/>
                </a:lnTo>
                <a:lnTo>
                  <a:pt x="0" y="0"/>
                </a:lnTo>
                <a:close/>
              </a:path>
            </a:pathLst>
          </a:custGeom>
          <a:blipFill>
            <a:blip r:embed="rId2"/>
            <a:stretch>
              <a:fillRect r="-386841"/>
            </a:stretch>
          </a:blipFill>
        </p:spPr>
      </p:sp>
      <p:pic>
        <p:nvPicPr>
          <p:cNvPr id="9218" name="Picture 2" descr="3 Types of Machine Learning - New Tech Dojo">
            <a:extLst>
              <a:ext uri="{FF2B5EF4-FFF2-40B4-BE49-F238E27FC236}">
                <a16:creationId xmlns:a16="http://schemas.microsoft.com/office/drawing/2014/main" id="{531C5C29-094E-41A6-A45C-60118D8772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533"/>
          <a:stretch/>
        </p:blipFill>
        <p:spPr bwMode="auto">
          <a:xfrm>
            <a:off x="3429000" y="2171700"/>
            <a:ext cx="11430000" cy="76265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7524F9-4D18-AF48-1489-90E688835C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607047"/>
            <a:ext cx="16230600" cy="9072906"/>
          </a:xfrm>
          <a:prstGeom prst="rect">
            <a:avLst/>
          </a:prstGeom>
        </p:spPr>
      </p:pic>
      <p:sp>
        <p:nvSpPr>
          <p:cNvPr id="2" name="Freeform 5">
            <a:extLst>
              <a:ext uri="{FF2B5EF4-FFF2-40B4-BE49-F238E27FC236}">
                <a16:creationId xmlns:a16="http://schemas.microsoft.com/office/drawing/2014/main" id="{6269DE4F-D017-6643-7595-A7185CFF3DED}"/>
              </a:ext>
            </a:extLst>
          </p:cNvPr>
          <p:cNvSpPr/>
          <p:nvPr/>
        </p:nvSpPr>
        <p:spPr>
          <a:xfrm>
            <a:off x="16656938" y="8758698"/>
            <a:ext cx="1175701" cy="1259237"/>
          </a:xfrm>
          <a:custGeom>
            <a:avLst/>
            <a:gdLst/>
            <a:ahLst/>
            <a:cxnLst/>
            <a:rect l="l" t="t" r="r" b="b"/>
            <a:pathLst>
              <a:path w="1175701" h="1259237">
                <a:moveTo>
                  <a:pt x="0" y="0"/>
                </a:moveTo>
                <a:lnTo>
                  <a:pt x="1175701" y="0"/>
                </a:lnTo>
                <a:lnTo>
                  <a:pt x="1175701" y="1259237"/>
                </a:lnTo>
                <a:lnTo>
                  <a:pt x="0" y="1259237"/>
                </a:lnTo>
                <a:lnTo>
                  <a:pt x="0" y="0"/>
                </a:lnTo>
                <a:close/>
              </a:path>
            </a:pathLst>
          </a:custGeom>
          <a:blipFill>
            <a:blip r:embed="rId3"/>
            <a:stretch>
              <a:fillRect r="-386841"/>
            </a:stretch>
          </a:blipFill>
        </p:spPr>
      </p:sp>
    </p:spTree>
    <p:extLst>
      <p:ext uri="{BB962C8B-B14F-4D97-AF65-F5344CB8AC3E}">
        <p14:creationId xmlns:p14="http://schemas.microsoft.com/office/powerpoint/2010/main" val="4909832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C45D6-5AF7-3CEA-069A-9B26DB151D52}"/>
            </a:ext>
          </a:extLst>
        </p:cNvPr>
        <p:cNvGrpSpPr/>
        <p:nvPr/>
      </p:nvGrpSpPr>
      <p:grpSpPr>
        <a:xfrm>
          <a:off x="0" y="0"/>
          <a:ext cx="0" cy="0"/>
          <a:chOff x="0" y="0"/>
          <a:chExt cx="0" cy="0"/>
        </a:xfrm>
      </p:grpSpPr>
      <p:sp>
        <p:nvSpPr>
          <p:cNvPr id="2" name="Freeform 5">
            <a:extLst>
              <a:ext uri="{FF2B5EF4-FFF2-40B4-BE49-F238E27FC236}">
                <a16:creationId xmlns:a16="http://schemas.microsoft.com/office/drawing/2014/main" id="{6273C85F-3FA6-4222-C942-C193D31DD0B5}"/>
              </a:ext>
            </a:extLst>
          </p:cNvPr>
          <p:cNvSpPr/>
          <p:nvPr/>
        </p:nvSpPr>
        <p:spPr>
          <a:xfrm>
            <a:off x="16656938" y="8758698"/>
            <a:ext cx="1175701" cy="1259237"/>
          </a:xfrm>
          <a:custGeom>
            <a:avLst/>
            <a:gdLst/>
            <a:ahLst/>
            <a:cxnLst/>
            <a:rect l="l" t="t" r="r" b="b"/>
            <a:pathLst>
              <a:path w="1175701" h="1259237">
                <a:moveTo>
                  <a:pt x="0" y="0"/>
                </a:moveTo>
                <a:lnTo>
                  <a:pt x="1175701" y="0"/>
                </a:lnTo>
                <a:lnTo>
                  <a:pt x="1175701" y="1259237"/>
                </a:lnTo>
                <a:lnTo>
                  <a:pt x="0" y="1259237"/>
                </a:lnTo>
                <a:lnTo>
                  <a:pt x="0" y="0"/>
                </a:lnTo>
                <a:close/>
              </a:path>
            </a:pathLst>
          </a:custGeom>
          <a:blipFill>
            <a:blip r:embed="rId2"/>
            <a:stretch>
              <a:fillRect r="-386841"/>
            </a:stretch>
          </a:blipFill>
        </p:spPr>
      </p:sp>
      <p:pic>
        <p:nvPicPr>
          <p:cNvPr id="2050" name="Picture 2" descr="Binary vs Multi class classification -Geeksforgeeks">
            <a:extLst>
              <a:ext uri="{FF2B5EF4-FFF2-40B4-BE49-F238E27FC236}">
                <a16:creationId xmlns:a16="http://schemas.microsoft.com/office/drawing/2014/main" id="{B7A2EF09-0645-874E-AC9E-25E22BCF73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7348" y="1964234"/>
            <a:ext cx="14753303" cy="6794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2">
            <a:extLst>
              <a:ext uri="{FF2B5EF4-FFF2-40B4-BE49-F238E27FC236}">
                <a16:creationId xmlns:a16="http://schemas.microsoft.com/office/drawing/2014/main" id="{ECA3307D-1D83-46E6-69A8-6F88BF869429}"/>
              </a:ext>
            </a:extLst>
          </p:cNvPr>
          <p:cNvSpPr txBox="1"/>
          <p:nvPr/>
        </p:nvSpPr>
        <p:spPr>
          <a:xfrm>
            <a:off x="1348740" y="662893"/>
            <a:ext cx="15590520" cy="1872234"/>
          </a:xfrm>
          <a:prstGeom prst="rect">
            <a:avLst/>
          </a:prstGeom>
        </p:spPr>
        <p:txBody>
          <a:bodyPr lIns="0" tIns="0" rIns="0" bIns="0" rtlCol="0" anchor="t">
            <a:spAutoFit/>
          </a:bodyPr>
          <a:lstStyle/>
          <a:p>
            <a:pPr algn="l">
              <a:lnSpc>
                <a:spcPts val="7128"/>
              </a:lnSpc>
            </a:pPr>
            <a:r>
              <a:rPr lang="en-US" sz="6600" b="1" dirty="0">
                <a:solidFill>
                  <a:srgbClr val="F16927"/>
                </a:solidFill>
                <a:latin typeface="Arimo Bold"/>
                <a:ea typeface="Arimo Bold"/>
                <a:cs typeface="Arimo Bold"/>
                <a:sym typeface="Arimo Bold"/>
              </a:rPr>
              <a:t>Classification</a:t>
            </a:r>
          </a:p>
          <a:p>
            <a:pPr algn="l">
              <a:lnSpc>
                <a:spcPts val="7128"/>
              </a:lnSpc>
            </a:pPr>
            <a:endParaRPr lang="en-US" sz="6600" b="1" dirty="0">
              <a:solidFill>
                <a:srgbClr val="F16927"/>
              </a:solidFill>
              <a:latin typeface="Arimo Bold"/>
              <a:ea typeface="Arimo Bold"/>
              <a:cs typeface="Arimo Bold"/>
              <a:sym typeface="Arimo Bold"/>
            </a:endParaRPr>
          </a:p>
        </p:txBody>
      </p:sp>
    </p:spTree>
    <p:extLst>
      <p:ext uri="{BB962C8B-B14F-4D97-AF65-F5344CB8AC3E}">
        <p14:creationId xmlns:p14="http://schemas.microsoft.com/office/powerpoint/2010/main" val="2106741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420356-01C1-1D32-2212-A594EB39A2CB}"/>
            </a:ext>
          </a:extLst>
        </p:cNvPr>
        <p:cNvGrpSpPr/>
        <p:nvPr/>
      </p:nvGrpSpPr>
      <p:grpSpPr>
        <a:xfrm>
          <a:off x="0" y="0"/>
          <a:ext cx="0" cy="0"/>
          <a:chOff x="0" y="0"/>
          <a:chExt cx="0" cy="0"/>
        </a:xfrm>
      </p:grpSpPr>
      <p:sp>
        <p:nvSpPr>
          <p:cNvPr id="2" name="Freeform 5">
            <a:extLst>
              <a:ext uri="{FF2B5EF4-FFF2-40B4-BE49-F238E27FC236}">
                <a16:creationId xmlns:a16="http://schemas.microsoft.com/office/drawing/2014/main" id="{1B3330FF-D8F5-5F5E-3C7E-8F0E4BB694C1}"/>
              </a:ext>
            </a:extLst>
          </p:cNvPr>
          <p:cNvSpPr/>
          <p:nvPr/>
        </p:nvSpPr>
        <p:spPr>
          <a:xfrm>
            <a:off x="16656938" y="8758698"/>
            <a:ext cx="1175701" cy="1259237"/>
          </a:xfrm>
          <a:custGeom>
            <a:avLst/>
            <a:gdLst/>
            <a:ahLst/>
            <a:cxnLst/>
            <a:rect l="l" t="t" r="r" b="b"/>
            <a:pathLst>
              <a:path w="1175701" h="1259237">
                <a:moveTo>
                  <a:pt x="0" y="0"/>
                </a:moveTo>
                <a:lnTo>
                  <a:pt x="1175701" y="0"/>
                </a:lnTo>
                <a:lnTo>
                  <a:pt x="1175701" y="1259237"/>
                </a:lnTo>
                <a:lnTo>
                  <a:pt x="0" y="1259237"/>
                </a:lnTo>
                <a:lnTo>
                  <a:pt x="0" y="0"/>
                </a:lnTo>
                <a:close/>
              </a:path>
            </a:pathLst>
          </a:custGeom>
          <a:blipFill>
            <a:blip r:embed="rId2"/>
            <a:stretch>
              <a:fillRect r="-386841"/>
            </a:stretch>
          </a:blipFill>
        </p:spPr>
      </p:sp>
      <p:pic>
        <p:nvPicPr>
          <p:cNvPr id="3074" name="Picture 2" descr="Regression Analysis in Machine learning - Javatpoint">
            <a:extLst>
              <a:ext uri="{FF2B5EF4-FFF2-40B4-BE49-F238E27FC236}">
                <a16:creationId xmlns:a16="http://schemas.microsoft.com/office/drawing/2014/main" id="{8519AA3C-F7EE-A762-887C-052FE4E049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0950" y="1445435"/>
            <a:ext cx="10706100" cy="85648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2">
            <a:extLst>
              <a:ext uri="{FF2B5EF4-FFF2-40B4-BE49-F238E27FC236}">
                <a16:creationId xmlns:a16="http://schemas.microsoft.com/office/drawing/2014/main" id="{E2DF9345-B884-ED2D-C5CB-601BD3D588D1}"/>
              </a:ext>
            </a:extLst>
          </p:cNvPr>
          <p:cNvSpPr txBox="1"/>
          <p:nvPr/>
        </p:nvSpPr>
        <p:spPr>
          <a:xfrm>
            <a:off x="1348740" y="662893"/>
            <a:ext cx="15590520" cy="1872234"/>
          </a:xfrm>
          <a:prstGeom prst="rect">
            <a:avLst/>
          </a:prstGeom>
        </p:spPr>
        <p:txBody>
          <a:bodyPr lIns="0" tIns="0" rIns="0" bIns="0" rtlCol="0" anchor="t">
            <a:spAutoFit/>
          </a:bodyPr>
          <a:lstStyle/>
          <a:p>
            <a:pPr algn="l">
              <a:lnSpc>
                <a:spcPts val="7128"/>
              </a:lnSpc>
            </a:pPr>
            <a:r>
              <a:rPr lang="en-US" sz="6600" b="1" dirty="0">
                <a:solidFill>
                  <a:srgbClr val="F16927"/>
                </a:solidFill>
                <a:latin typeface="Arimo Bold"/>
                <a:ea typeface="Arimo Bold"/>
                <a:cs typeface="Arimo Bold"/>
                <a:sym typeface="Arimo Bold"/>
              </a:rPr>
              <a:t>Regression</a:t>
            </a:r>
          </a:p>
          <a:p>
            <a:pPr algn="l">
              <a:lnSpc>
                <a:spcPts val="7128"/>
              </a:lnSpc>
            </a:pPr>
            <a:endParaRPr lang="en-US" sz="6600" b="1" dirty="0">
              <a:solidFill>
                <a:srgbClr val="F16927"/>
              </a:solidFill>
              <a:latin typeface="Arimo Bold"/>
              <a:ea typeface="Arimo Bold"/>
              <a:cs typeface="Arimo Bold"/>
              <a:sym typeface="Arimo Bold"/>
            </a:endParaRPr>
          </a:p>
        </p:txBody>
      </p:sp>
    </p:spTree>
    <p:extLst>
      <p:ext uri="{BB962C8B-B14F-4D97-AF65-F5344CB8AC3E}">
        <p14:creationId xmlns:p14="http://schemas.microsoft.com/office/powerpoint/2010/main" val="811903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EB5261-5152-946B-90BF-06FE90B7AD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547" y="2171700"/>
            <a:ext cx="18010906" cy="5943600"/>
          </a:xfrm>
          <a:prstGeom prst="rect">
            <a:avLst/>
          </a:prstGeom>
        </p:spPr>
      </p:pic>
      <p:sp>
        <p:nvSpPr>
          <p:cNvPr id="2" name="Freeform 5">
            <a:extLst>
              <a:ext uri="{FF2B5EF4-FFF2-40B4-BE49-F238E27FC236}">
                <a16:creationId xmlns:a16="http://schemas.microsoft.com/office/drawing/2014/main" id="{9B4C49E6-7316-20EF-4541-15F5184BFF36}"/>
              </a:ext>
            </a:extLst>
          </p:cNvPr>
          <p:cNvSpPr/>
          <p:nvPr/>
        </p:nvSpPr>
        <p:spPr>
          <a:xfrm>
            <a:off x="16656938" y="8758698"/>
            <a:ext cx="1175701" cy="1259237"/>
          </a:xfrm>
          <a:custGeom>
            <a:avLst/>
            <a:gdLst/>
            <a:ahLst/>
            <a:cxnLst/>
            <a:rect l="l" t="t" r="r" b="b"/>
            <a:pathLst>
              <a:path w="1175701" h="1259237">
                <a:moveTo>
                  <a:pt x="0" y="0"/>
                </a:moveTo>
                <a:lnTo>
                  <a:pt x="1175701" y="0"/>
                </a:lnTo>
                <a:lnTo>
                  <a:pt x="1175701" y="1259237"/>
                </a:lnTo>
                <a:lnTo>
                  <a:pt x="0" y="1259237"/>
                </a:lnTo>
                <a:lnTo>
                  <a:pt x="0" y="0"/>
                </a:lnTo>
                <a:close/>
              </a:path>
            </a:pathLst>
          </a:custGeom>
          <a:blipFill>
            <a:blip r:embed="rId3"/>
            <a:stretch>
              <a:fillRect r="-386841"/>
            </a:stretch>
          </a:blipFill>
        </p:spPr>
      </p:sp>
    </p:spTree>
    <p:extLst>
      <p:ext uri="{BB962C8B-B14F-4D97-AF65-F5344CB8AC3E}">
        <p14:creationId xmlns:p14="http://schemas.microsoft.com/office/powerpoint/2010/main" val="2525332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5D1597-D01A-31D0-AD39-5A44E53179B6}"/>
            </a:ext>
          </a:extLst>
        </p:cNvPr>
        <p:cNvGrpSpPr/>
        <p:nvPr/>
      </p:nvGrpSpPr>
      <p:grpSpPr>
        <a:xfrm>
          <a:off x="0" y="0"/>
          <a:ext cx="0" cy="0"/>
          <a:chOff x="0" y="0"/>
          <a:chExt cx="0" cy="0"/>
        </a:xfrm>
      </p:grpSpPr>
      <p:sp>
        <p:nvSpPr>
          <p:cNvPr id="2" name="Freeform 5">
            <a:extLst>
              <a:ext uri="{FF2B5EF4-FFF2-40B4-BE49-F238E27FC236}">
                <a16:creationId xmlns:a16="http://schemas.microsoft.com/office/drawing/2014/main" id="{AD5A1F1C-8E2A-704D-57E7-0E8B18A3C157}"/>
              </a:ext>
            </a:extLst>
          </p:cNvPr>
          <p:cNvSpPr/>
          <p:nvPr/>
        </p:nvSpPr>
        <p:spPr>
          <a:xfrm>
            <a:off x="16656938" y="8758698"/>
            <a:ext cx="1175701" cy="1259237"/>
          </a:xfrm>
          <a:custGeom>
            <a:avLst/>
            <a:gdLst/>
            <a:ahLst/>
            <a:cxnLst/>
            <a:rect l="l" t="t" r="r" b="b"/>
            <a:pathLst>
              <a:path w="1175701" h="1259237">
                <a:moveTo>
                  <a:pt x="0" y="0"/>
                </a:moveTo>
                <a:lnTo>
                  <a:pt x="1175701" y="0"/>
                </a:lnTo>
                <a:lnTo>
                  <a:pt x="1175701" y="1259237"/>
                </a:lnTo>
                <a:lnTo>
                  <a:pt x="0" y="1259237"/>
                </a:lnTo>
                <a:lnTo>
                  <a:pt x="0" y="0"/>
                </a:lnTo>
                <a:close/>
              </a:path>
            </a:pathLst>
          </a:custGeom>
          <a:blipFill>
            <a:blip r:embed="rId2"/>
            <a:stretch>
              <a:fillRect r="-386841"/>
            </a:stretch>
          </a:blipFill>
        </p:spPr>
      </p:sp>
      <p:pic>
        <p:nvPicPr>
          <p:cNvPr id="4098" name="Picture 2" descr="What is Clustering in Machine Learning">
            <a:extLst>
              <a:ext uri="{FF2B5EF4-FFF2-40B4-BE49-F238E27FC236}">
                <a16:creationId xmlns:a16="http://schemas.microsoft.com/office/drawing/2014/main" id="{FAB41620-DE1C-789B-E2AE-00EBC9685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1106" y="1909302"/>
            <a:ext cx="15825787" cy="681559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2">
            <a:extLst>
              <a:ext uri="{FF2B5EF4-FFF2-40B4-BE49-F238E27FC236}">
                <a16:creationId xmlns:a16="http://schemas.microsoft.com/office/drawing/2014/main" id="{AD7141C2-D8D1-C3CD-60AC-4D11A7124E02}"/>
              </a:ext>
            </a:extLst>
          </p:cNvPr>
          <p:cNvSpPr txBox="1"/>
          <p:nvPr/>
        </p:nvSpPr>
        <p:spPr>
          <a:xfrm>
            <a:off x="1348740" y="662893"/>
            <a:ext cx="15590520" cy="1872234"/>
          </a:xfrm>
          <a:prstGeom prst="rect">
            <a:avLst/>
          </a:prstGeom>
        </p:spPr>
        <p:txBody>
          <a:bodyPr lIns="0" tIns="0" rIns="0" bIns="0" rtlCol="0" anchor="t">
            <a:spAutoFit/>
          </a:bodyPr>
          <a:lstStyle/>
          <a:p>
            <a:pPr algn="l">
              <a:lnSpc>
                <a:spcPts val="7128"/>
              </a:lnSpc>
            </a:pPr>
            <a:r>
              <a:rPr lang="en-US" sz="6600" b="1" dirty="0">
                <a:solidFill>
                  <a:srgbClr val="F16927"/>
                </a:solidFill>
                <a:latin typeface="Arimo Bold"/>
                <a:ea typeface="Arimo Bold"/>
                <a:cs typeface="Arimo Bold"/>
                <a:sym typeface="Arimo Bold"/>
              </a:rPr>
              <a:t>Clustering</a:t>
            </a:r>
          </a:p>
          <a:p>
            <a:pPr algn="l">
              <a:lnSpc>
                <a:spcPts val="7128"/>
              </a:lnSpc>
            </a:pPr>
            <a:endParaRPr lang="en-US" sz="6600" b="1" dirty="0">
              <a:solidFill>
                <a:srgbClr val="F16927"/>
              </a:solidFill>
              <a:latin typeface="Arimo Bold"/>
              <a:ea typeface="Arimo Bold"/>
              <a:cs typeface="Arimo Bold"/>
              <a:sym typeface="Arimo Bold"/>
            </a:endParaRPr>
          </a:p>
        </p:txBody>
      </p:sp>
    </p:spTree>
    <p:extLst>
      <p:ext uri="{BB962C8B-B14F-4D97-AF65-F5344CB8AC3E}">
        <p14:creationId xmlns:p14="http://schemas.microsoft.com/office/powerpoint/2010/main" val="1124553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4015A-1FD3-837E-9877-A907E8479AF4}"/>
            </a:ext>
          </a:extLst>
        </p:cNvPr>
        <p:cNvGrpSpPr/>
        <p:nvPr/>
      </p:nvGrpSpPr>
      <p:grpSpPr>
        <a:xfrm>
          <a:off x="0" y="0"/>
          <a:ext cx="0" cy="0"/>
          <a:chOff x="0" y="0"/>
          <a:chExt cx="0" cy="0"/>
        </a:xfrm>
      </p:grpSpPr>
      <p:sp>
        <p:nvSpPr>
          <p:cNvPr id="2" name="Freeform 5">
            <a:extLst>
              <a:ext uri="{FF2B5EF4-FFF2-40B4-BE49-F238E27FC236}">
                <a16:creationId xmlns:a16="http://schemas.microsoft.com/office/drawing/2014/main" id="{26D00BCD-8BBD-2554-35AD-967C0D0887E8}"/>
              </a:ext>
            </a:extLst>
          </p:cNvPr>
          <p:cNvSpPr/>
          <p:nvPr/>
        </p:nvSpPr>
        <p:spPr>
          <a:xfrm>
            <a:off x="16656938" y="8758698"/>
            <a:ext cx="1175701" cy="1259237"/>
          </a:xfrm>
          <a:custGeom>
            <a:avLst/>
            <a:gdLst/>
            <a:ahLst/>
            <a:cxnLst/>
            <a:rect l="l" t="t" r="r" b="b"/>
            <a:pathLst>
              <a:path w="1175701" h="1259237">
                <a:moveTo>
                  <a:pt x="0" y="0"/>
                </a:moveTo>
                <a:lnTo>
                  <a:pt x="1175701" y="0"/>
                </a:lnTo>
                <a:lnTo>
                  <a:pt x="1175701" y="1259237"/>
                </a:lnTo>
                <a:lnTo>
                  <a:pt x="0" y="1259237"/>
                </a:lnTo>
                <a:lnTo>
                  <a:pt x="0" y="0"/>
                </a:lnTo>
                <a:close/>
              </a:path>
            </a:pathLst>
          </a:custGeom>
          <a:blipFill>
            <a:blip r:embed="rId2"/>
            <a:stretch>
              <a:fillRect r="-386841"/>
            </a:stretch>
          </a:blipFill>
        </p:spPr>
      </p:sp>
      <p:pic>
        <p:nvPicPr>
          <p:cNvPr id="1026" name="Picture 2" descr="Lightbox">
            <a:extLst>
              <a:ext uri="{FF2B5EF4-FFF2-40B4-BE49-F238E27FC236}">
                <a16:creationId xmlns:a16="http://schemas.microsoft.com/office/drawing/2014/main" id="{14B4A605-D446-B304-79C8-2A2AE478FD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7150" y="2195973"/>
            <a:ext cx="10553700" cy="65627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C9507F2-E302-D08C-95FF-C1D6EE0F772E}"/>
              </a:ext>
            </a:extLst>
          </p:cNvPr>
          <p:cNvSpPr/>
          <p:nvPr/>
        </p:nvSpPr>
        <p:spPr>
          <a:xfrm>
            <a:off x="1181100" y="1257300"/>
            <a:ext cx="15925800" cy="990600"/>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6000" b="1" dirty="0">
                <a:latin typeface="+mj-lt"/>
                <a:cs typeface="Arial" panose="020B0604020202020204" pitchFamily="34" charset="0"/>
              </a:rPr>
              <a:t>Reinforcement</a:t>
            </a:r>
            <a:r>
              <a:rPr lang="en-IN" sz="6000" b="1" dirty="0">
                <a:latin typeface="+mj-lt"/>
                <a:cs typeface="Times New Roman" panose="02020603050405020304" pitchFamily="18" charset="0"/>
              </a:rPr>
              <a:t> Learning</a:t>
            </a:r>
          </a:p>
        </p:txBody>
      </p:sp>
    </p:spTree>
    <p:extLst>
      <p:ext uri="{BB962C8B-B14F-4D97-AF65-F5344CB8AC3E}">
        <p14:creationId xmlns:p14="http://schemas.microsoft.com/office/powerpoint/2010/main" val="3785267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104900"/>
            <a:ext cx="15590520" cy="967359"/>
          </a:xfrm>
          <a:prstGeom prst="rect">
            <a:avLst/>
          </a:prstGeom>
        </p:spPr>
        <p:txBody>
          <a:bodyPr lIns="0" tIns="0" rIns="0" bIns="0" rtlCol="0" anchor="t">
            <a:spAutoFit/>
          </a:bodyPr>
          <a:lstStyle/>
          <a:p>
            <a:pPr algn="l">
              <a:lnSpc>
                <a:spcPts val="7128"/>
              </a:lnSpc>
            </a:pPr>
            <a:r>
              <a:rPr lang="en-US" sz="6600" b="1">
                <a:solidFill>
                  <a:srgbClr val="48A2C3"/>
                </a:solidFill>
                <a:latin typeface="Arimo Bold"/>
                <a:ea typeface="Arimo Bold"/>
                <a:cs typeface="Arimo Bold"/>
                <a:sym typeface="Arimo Bold"/>
              </a:rPr>
              <a:t>Advantages of</a:t>
            </a:r>
            <a:r>
              <a:rPr lang="en-US" sz="6600" b="1">
                <a:solidFill>
                  <a:srgbClr val="1893F8"/>
                </a:solidFill>
                <a:latin typeface="Arimo Bold"/>
                <a:ea typeface="Arimo Bold"/>
                <a:cs typeface="Arimo Bold"/>
                <a:sym typeface="Arimo Bold"/>
              </a:rPr>
              <a:t> </a:t>
            </a:r>
            <a:r>
              <a:rPr lang="en-US" sz="6600" b="1">
                <a:solidFill>
                  <a:srgbClr val="F16927"/>
                </a:solidFill>
                <a:latin typeface="Arimo Bold"/>
                <a:ea typeface="Arimo Bold"/>
                <a:cs typeface="Arimo Bold"/>
                <a:sym typeface="Arimo Bold"/>
              </a:rPr>
              <a:t>Machine Learning</a:t>
            </a:r>
          </a:p>
        </p:txBody>
      </p:sp>
      <p:sp>
        <p:nvSpPr>
          <p:cNvPr id="3" name="TextBox 3"/>
          <p:cNvSpPr txBox="1"/>
          <p:nvPr/>
        </p:nvSpPr>
        <p:spPr>
          <a:xfrm>
            <a:off x="5334000" y="3314700"/>
            <a:ext cx="6781800" cy="5193729"/>
          </a:xfrm>
          <a:prstGeom prst="rect">
            <a:avLst/>
          </a:prstGeom>
        </p:spPr>
        <p:txBody>
          <a:bodyPr wrap="square" lIns="0" tIns="0" rIns="0" bIns="0" rtlCol="0" anchor="t">
            <a:spAutoFit/>
          </a:bodyPr>
          <a:lstStyle/>
          <a:p>
            <a:pPr marL="886777" lvl="2" indent="-295592" algn="l">
              <a:lnSpc>
                <a:spcPts val="4536"/>
              </a:lnSpc>
              <a:buFont typeface="Arial"/>
              <a:buChar char="⚬"/>
            </a:pPr>
            <a:r>
              <a:rPr lang="en-US" sz="4200" b="1" spc="39" dirty="0">
                <a:solidFill>
                  <a:srgbClr val="000000"/>
                </a:solidFill>
                <a:latin typeface="TT Rounds Condensed Bold"/>
                <a:ea typeface="TT Rounds Condensed Bold"/>
                <a:cs typeface="TT Rounds Condensed Bold"/>
                <a:sym typeface="TT Rounds Condensed Bold"/>
              </a:rPr>
              <a:t>Automation of Tasks</a:t>
            </a:r>
          </a:p>
          <a:p>
            <a:pPr marL="591185" lvl="2" algn="l">
              <a:lnSpc>
                <a:spcPts val="4536"/>
              </a:lnSpc>
            </a:pPr>
            <a:endParaRPr lang="en-US" sz="4200" b="1" spc="39" dirty="0">
              <a:solidFill>
                <a:srgbClr val="000000"/>
              </a:solidFill>
              <a:latin typeface="TT Rounds Condensed Bold"/>
              <a:ea typeface="TT Rounds Condensed Bold"/>
              <a:cs typeface="TT Rounds Condensed Bold"/>
              <a:sym typeface="TT Rounds Condensed Bold"/>
            </a:endParaRPr>
          </a:p>
          <a:p>
            <a:pPr marL="886777" lvl="2" indent="-295592" algn="l">
              <a:lnSpc>
                <a:spcPts val="4536"/>
              </a:lnSpc>
              <a:buFont typeface="Arial"/>
              <a:buChar char="⚬"/>
            </a:pPr>
            <a:r>
              <a:rPr lang="en-US" sz="4200" b="1" spc="39" dirty="0">
                <a:solidFill>
                  <a:srgbClr val="000000"/>
                </a:solidFill>
                <a:latin typeface="TT Rounds Condensed Bold"/>
                <a:ea typeface="TT Rounds Condensed Bold"/>
                <a:cs typeface="TT Rounds Condensed Bold"/>
                <a:sym typeface="TT Rounds Condensed Bold"/>
              </a:rPr>
              <a:t>Data- Driven Decisions</a:t>
            </a:r>
          </a:p>
          <a:p>
            <a:pPr marL="591185" lvl="2" algn="l">
              <a:lnSpc>
                <a:spcPts val="4536"/>
              </a:lnSpc>
            </a:pPr>
            <a:endParaRPr lang="en-US" sz="4200" b="1" spc="39" dirty="0">
              <a:solidFill>
                <a:srgbClr val="000000"/>
              </a:solidFill>
              <a:latin typeface="TT Rounds Condensed Bold"/>
              <a:ea typeface="TT Rounds Condensed Bold"/>
              <a:cs typeface="TT Rounds Condensed Bold"/>
              <a:sym typeface="TT Rounds Condensed Bold"/>
            </a:endParaRPr>
          </a:p>
          <a:p>
            <a:pPr marL="886777" lvl="2" indent="-295592" algn="l">
              <a:lnSpc>
                <a:spcPts val="4536"/>
              </a:lnSpc>
              <a:buFont typeface="Arial"/>
              <a:buChar char="⚬"/>
            </a:pPr>
            <a:r>
              <a:rPr lang="en-US" sz="4200" b="1" spc="39" dirty="0">
                <a:solidFill>
                  <a:srgbClr val="000000"/>
                </a:solidFill>
                <a:latin typeface="TT Rounds Condensed Bold"/>
                <a:ea typeface="TT Rounds Condensed Bold"/>
                <a:cs typeface="TT Rounds Condensed Bold"/>
                <a:sym typeface="TT Rounds Condensed Bold"/>
              </a:rPr>
              <a:t>Continuous Improvement</a:t>
            </a:r>
          </a:p>
          <a:p>
            <a:pPr marL="591185" lvl="2" algn="l">
              <a:lnSpc>
                <a:spcPts val="4536"/>
              </a:lnSpc>
            </a:pPr>
            <a:endParaRPr lang="en-US" sz="4200" b="1" spc="39" dirty="0">
              <a:solidFill>
                <a:srgbClr val="000000"/>
              </a:solidFill>
              <a:latin typeface="TT Rounds Condensed Bold"/>
              <a:ea typeface="TT Rounds Condensed Bold"/>
              <a:cs typeface="TT Rounds Condensed Bold"/>
              <a:sym typeface="TT Rounds Condensed Bold"/>
            </a:endParaRPr>
          </a:p>
          <a:p>
            <a:pPr marL="886777" lvl="2" indent="-295592" algn="l">
              <a:lnSpc>
                <a:spcPts val="4536"/>
              </a:lnSpc>
              <a:buFont typeface="Arial"/>
              <a:buChar char="⚬"/>
            </a:pPr>
            <a:r>
              <a:rPr lang="en-US" sz="4200" b="1" spc="39" dirty="0">
                <a:solidFill>
                  <a:srgbClr val="000000"/>
                </a:solidFill>
                <a:latin typeface="TT Rounds Condensed Bold"/>
                <a:ea typeface="TT Rounds Condensed Bold"/>
                <a:cs typeface="TT Rounds Condensed Bold"/>
                <a:sym typeface="TT Rounds Condensed Bold"/>
              </a:rPr>
              <a:t>Handling Large Datasets</a:t>
            </a:r>
          </a:p>
          <a:p>
            <a:pPr marL="591185" lvl="2" algn="l">
              <a:lnSpc>
                <a:spcPts val="4536"/>
              </a:lnSpc>
            </a:pPr>
            <a:endParaRPr lang="en-US" sz="4200" b="1" spc="39" dirty="0">
              <a:solidFill>
                <a:srgbClr val="000000"/>
              </a:solidFill>
              <a:latin typeface="TT Rounds Condensed Bold"/>
              <a:ea typeface="TT Rounds Condensed Bold"/>
              <a:cs typeface="TT Rounds Condensed Bold"/>
              <a:sym typeface="TT Rounds Condensed Bold"/>
            </a:endParaRPr>
          </a:p>
          <a:p>
            <a:pPr marL="886777" lvl="2" indent="-295592" algn="l">
              <a:lnSpc>
                <a:spcPts val="4536"/>
              </a:lnSpc>
              <a:buFont typeface="Arial"/>
              <a:buChar char="⚬"/>
            </a:pPr>
            <a:r>
              <a:rPr lang="en-US" sz="4200" b="1" spc="39" dirty="0">
                <a:solidFill>
                  <a:srgbClr val="000000"/>
                </a:solidFill>
                <a:latin typeface="TT Rounds Condensed Bold"/>
                <a:ea typeface="TT Rounds Condensed Bold"/>
                <a:cs typeface="TT Rounds Condensed Bold"/>
                <a:sym typeface="TT Rounds Condensed Bold"/>
              </a:rPr>
              <a:t>Pattern Recognition</a:t>
            </a:r>
            <a:r>
              <a:rPr lang="en-US" sz="4200" spc="39" dirty="0">
                <a:solidFill>
                  <a:srgbClr val="000000"/>
                </a:solidFill>
                <a:latin typeface="TT Rounds Condensed"/>
                <a:ea typeface="TT Rounds Condensed"/>
                <a:cs typeface="TT Rounds Condensed"/>
                <a:sym typeface="TT Rounds Condensed"/>
              </a:rPr>
              <a:t> </a:t>
            </a:r>
          </a:p>
        </p:txBody>
      </p:sp>
      <p:sp>
        <p:nvSpPr>
          <p:cNvPr id="4" name="Freeform 4"/>
          <p:cNvSpPr/>
          <p:nvPr/>
        </p:nvSpPr>
        <p:spPr>
          <a:xfrm>
            <a:off x="16656938" y="8758698"/>
            <a:ext cx="1175701" cy="1259237"/>
          </a:xfrm>
          <a:custGeom>
            <a:avLst/>
            <a:gdLst/>
            <a:ahLst/>
            <a:cxnLst/>
            <a:rect l="l" t="t" r="r" b="b"/>
            <a:pathLst>
              <a:path w="1175701" h="1259237">
                <a:moveTo>
                  <a:pt x="0" y="0"/>
                </a:moveTo>
                <a:lnTo>
                  <a:pt x="1175701" y="0"/>
                </a:lnTo>
                <a:lnTo>
                  <a:pt x="1175701" y="1259237"/>
                </a:lnTo>
                <a:lnTo>
                  <a:pt x="0" y="1259237"/>
                </a:lnTo>
                <a:lnTo>
                  <a:pt x="0" y="0"/>
                </a:lnTo>
                <a:close/>
              </a:path>
            </a:pathLst>
          </a:custGeom>
          <a:blipFill>
            <a:blip r:embed="rId2"/>
            <a:stretch>
              <a:fillRect r="-386841"/>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48740" y="669607"/>
            <a:ext cx="15590520" cy="967359"/>
          </a:xfrm>
          <a:prstGeom prst="rect">
            <a:avLst/>
          </a:prstGeom>
        </p:spPr>
        <p:txBody>
          <a:bodyPr lIns="0" tIns="0" rIns="0" bIns="0" rtlCol="0" anchor="t">
            <a:spAutoFit/>
          </a:bodyPr>
          <a:lstStyle/>
          <a:p>
            <a:pPr algn="l">
              <a:lnSpc>
                <a:spcPts val="7128"/>
              </a:lnSpc>
            </a:pPr>
            <a:r>
              <a:rPr lang="en-US" sz="6600" b="1">
                <a:solidFill>
                  <a:srgbClr val="48A2C3"/>
                </a:solidFill>
                <a:latin typeface="Arimo Bold"/>
                <a:ea typeface="Arimo Bold"/>
                <a:cs typeface="Arimo Bold"/>
                <a:sym typeface="Arimo Bold"/>
              </a:rPr>
              <a:t>Agenda</a:t>
            </a:r>
          </a:p>
        </p:txBody>
      </p:sp>
      <p:sp>
        <p:nvSpPr>
          <p:cNvPr id="3" name="TextBox 3"/>
          <p:cNvSpPr txBox="1"/>
          <p:nvPr/>
        </p:nvSpPr>
        <p:spPr>
          <a:xfrm>
            <a:off x="1495757" y="2707958"/>
            <a:ext cx="7326847" cy="6960108"/>
          </a:xfrm>
          <a:prstGeom prst="rect">
            <a:avLst/>
          </a:prstGeom>
        </p:spPr>
        <p:txBody>
          <a:bodyPr lIns="0" tIns="0" rIns="0" bIns="0" rtlCol="0" anchor="t">
            <a:spAutoFit/>
          </a:bodyPr>
          <a:lstStyle/>
          <a:p>
            <a:pPr marL="886777" lvl="2" indent="-295592" algn="l">
              <a:lnSpc>
                <a:spcPts val="4536"/>
              </a:lnSpc>
              <a:buFont typeface="Arial"/>
              <a:buChar char="⚬"/>
            </a:pPr>
            <a:r>
              <a:rPr lang="en-US" sz="4200">
                <a:solidFill>
                  <a:srgbClr val="000000"/>
                </a:solidFill>
                <a:latin typeface="Arial"/>
                <a:ea typeface="Arial"/>
                <a:cs typeface="Arial"/>
                <a:sym typeface="Arial"/>
              </a:rPr>
              <a:t>What’s AI                              </a:t>
            </a:r>
          </a:p>
          <a:p>
            <a:pPr marL="886777" lvl="2" indent="-295592" algn="l">
              <a:lnSpc>
                <a:spcPts val="4536"/>
              </a:lnSpc>
              <a:buFont typeface="Arial"/>
              <a:buChar char="⚬"/>
            </a:pPr>
            <a:r>
              <a:rPr lang="en-US" sz="4200">
                <a:solidFill>
                  <a:srgbClr val="000000"/>
                </a:solidFill>
                <a:latin typeface="Arial"/>
                <a:ea typeface="Arial"/>
                <a:cs typeface="Arial"/>
                <a:sym typeface="Arial"/>
              </a:rPr>
              <a:t>AI vs ML vs DL</a:t>
            </a:r>
          </a:p>
          <a:p>
            <a:pPr marL="886777" lvl="2" indent="-295592" algn="l">
              <a:lnSpc>
                <a:spcPts val="4536"/>
              </a:lnSpc>
              <a:buFont typeface="Arial"/>
              <a:buChar char="⚬"/>
            </a:pPr>
            <a:r>
              <a:rPr lang="en-US" sz="4200">
                <a:solidFill>
                  <a:srgbClr val="000000"/>
                </a:solidFill>
                <a:latin typeface="Arial"/>
                <a:ea typeface="Arial"/>
                <a:cs typeface="Arial"/>
                <a:sym typeface="Arial"/>
              </a:rPr>
              <a:t>AI in our Lives</a:t>
            </a:r>
          </a:p>
          <a:p>
            <a:pPr marL="886777" lvl="2" indent="-295592" algn="l">
              <a:lnSpc>
                <a:spcPts val="4536"/>
              </a:lnSpc>
              <a:buFont typeface="Arial"/>
              <a:buChar char="⚬"/>
            </a:pPr>
            <a:r>
              <a:rPr lang="en-US" sz="4200">
                <a:solidFill>
                  <a:srgbClr val="000000"/>
                </a:solidFill>
                <a:latin typeface="Arial"/>
                <a:ea typeface="Arial"/>
                <a:cs typeface="Arial"/>
                <a:sym typeface="Arial"/>
              </a:rPr>
              <a:t>Machine Learning</a:t>
            </a:r>
          </a:p>
          <a:p>
            <a:pPr marL="886777" lvl="2" indent="-295592" algn="l">
              <a:lnSpc>
                <a:spcPts val="4536"/>
              </a:lnSpc>
              <a:buFont typeface="Arial"/>
              <a:buChar char="⚬"/>
            </a:pPr>
            <a:r>
              <a:rPr lang="en-US" sz="4200">
                <a:solidFill>
                  <a:srgbClr val="000000"/>
                </a:solidFill>
                <a:latin typeface="Arial"/>
                <a:ea typeface="Arial"/>
                <a:cs typeface="Arial"/>
                <a:sym typeface="Arial"/>
              </a:rPr>
              <a:t>Types of ML</a:t>
            </a:r>
          </a:p>
          <a:p>
            <a:pPr marL="886777" lvl="2" indent="-295592" algn="l">
              <a:lnSpc>
                <a:spcPts val="4536"/>
              </a:lnSpc>
              <a:buFont typeface="Arial"/>
              <a:buChar char="⚬"/>
            </a:pPr>
            <a:r>
              <a:rPr lang="en-US" sz="4200">
                <a:solidFill>
                  <a:srgbClr val="000000"/>
                </a:solidFill>
                <a:latin typeface="Arial"/>
                <a:ea typeface="Arial"/>
                <a:cs typeface="Arial"/>
                <a:sym typeface="Arial"/>
              </a:rPr>
              <a:t>Advantages of ML</a:t>
            </a:r>
          </a:p>
          <a:p>
            <a:pPr marL="886777" lvl="2" indent="-295592" algn="l">
              <a:lnSpc>
                <a:spcPts val="4536"/>
              </a:lnSpc>
              <a:buFont typeface="Arial"/>
              <a:buChar char="⚬"/>
            </a:pPr>
            <a:r>
              <a:rPr lang="en-US" sz="4200">
                <a:solidFill>
                  <a:srgbClr val="000000"/>
                </a:solidFill>
                <a:latin typeface="Arial"/>
                <a:ea typeface="Arial"/>
                <a:cs typeface="Arial"/>
                <a:sym typeface="Arial"/>
              </a:rPr>
              <a:t>Deep Learning</a:t>
            </a:r>
          </a:p>
          <a:p>
            <a:pPr marL="886777" lvl="2" indent="-295592" algn="l">
              <a:lnSpc>
                <a:spcPts val="4536"/>
              </a:lnSpc>
              <a:buFont typeface="Arial"/>
              <a:buChar char="⚬"/>
            </a:pPr>
            <a:r>
              <a:rPr lang="en-US" sz="4200">
                <a:solidFill>
                  <a:srgbClr val="000000"/>
                </a:solidFill>
                <a:latin typeface="Arial"/>
                <a:ea typeface="Arial"/>
                <a:cs typeface="Arial"/>
                <a:sym typeface="Arial"/>
              </a:rPr>
              <a:t>Advantages of DL</a:t>
            </a:r>
          </a:p>
          <a:p>
            <a:pPr marL="886777" lvl="2" indent="-295592" algn="l">
              <a:lnSpc>
                <a:spcPts val="4536"/>
              </a:lnSpc>
            </a:pPr>
            <a:endParaRPr lang="en-US" sz="4200">
              <a:solidFill>
                <a:srgbClr val="000000"/>
              </a:solidFill>
              <a:latin typeface="Arial"/>
              <a:ea typeface="Arial"/>
              <a:cs typeface="Arial"/>
              <a:sym typeface="Arial"/>
            </a:endParaRPr>
          </a:p>
          <a:p>
            <a:pPr marL="886777" lvl="2" indent="-295592" algn="l">
              <a:lnSpc>
                <a:spcPts val="4536"/>
              </a:lnSpc>
            </a:pPr>
            <a:endParaRPr lang="en-US" sz="4200">
              <a:solidFill>
                <a:srgbClr val="000000"/>
              </a:solidFill>
              <a:latin typeface="Arial"/>
              <a:ea typeface="Arial"/>
              <a:cs typeface="Arial"/>
              <a:sym typeface="Arial"/>
            </a:endParaRPr>
          </a:p>
          <a:p>
            <a:pPr marL="886777" lvl="2" indent="-295592" algn="l">
              <a:lnSpc>
                <a:spcPts val="4536"/>
              </a:lnSpc>
            </a:pPr>
            <a:endParaRPr lang="en-US" sz="4200">
              <a:solidFill>
                <a:srgbClr val="000000"/>
              </a:solidFill>
              <a:latin typeface="Arial"/>
              <a:ea typeface="Arial"/>
              <a:cs typeface="Arial"/>
              <a:sym typeface="Arial"/>
            </a:endParaRPr>
          </a:p>
          <a:p>
            <a:pPr marL="886777" lvl="2" indent="-295592" algn="l">
              <a:lnSpc>
                <a:spcPts val="4536"/>
              </a:lnSpc>
            </a:pPr>
            <a:endParaRPr lang="en-US" sz="4200">
              <a:solidFill>
                <a:srgbClr val="000000"/>
              </a:solidFill>
              <a:latin typeface="Arial"/>
              <a:ea typeface="Arial"/>
              <a:cs typeface="Arial"/>
              <a:sym typeface="Arial"/>
            </a:endParaRPr>
          </a:p>
        </p:txBody>
      </p:sp>
      <p:sp>
        <p:nvSpPr>
          <p:cNvPr id="4" name="TextBox 4"/>
          <p:cNvSpPr txBox="1"/>
          <p:nvPr/>
        </p:nvSpPr>
        <p:spPr>
          <a:xfrm>
            <a:off x="8755929" y="2660333"/>
            <a:ext cx="8431710" cy="4552950"/>
          </a:xfrm>
          <a:prstGeom prst="rect">
            <a:avLst/>
          </a:prstGeom>
        </p:spPr>
        <p:txBody>
          <a:bodyPr lIns="0" tIns="0" rIns="0" bIns="0" rtlCol="0" anchor="t">
            <a:spAutoFit/>
          </a:bodyPr>
          <a:lstStyle/>
          <a:p>
            <a:pPr marL="886777" lvl="2" indent="-295592" algn="l">
              <a:lnSpc>
                <a:spcPts val="5040"/>
              </a:lnSpc>
              <a:buFont typeface="Arial"/>
              <a:buChar char="⚬"/>
            </a:pPr>
            <a:r>
              <a:rPr lang="en-US" sz="4200">
                <a:solidFill>
                  <a:srgbClr val="000000"/>
                </a:solidFill>
                <a:latin typeface="Arial"/>
                <a:ea typeface="Arial"/>
                <a:cs typeface="Arial"/>
                <a:sym typeface="Arial"/>
              </a:rPr>
              <a:t>Generative AI</a:t>
            </a:r>
          </a:p>
          <a:p>
            <a:pPr marL="886777" lvl="2" indent="-295592" algn="l">
              <a:lnSpc>
                <a:spcPts val="5040"/>
              </a:lnSpc>
              <a:buFont typeface="Arial"/>
              <a:buChar char="⚬"/>
            </a:pPr>
            <a:r>
              <a:rPr lang="en-US" sz="4200">
                <a:solidFill>
                  <a:srgbClr val="000000"/>
                </a:solidFill>
                <a:latin typeface="Arial"/>
                <a:ea typeface="Arial"/>
                <a:cs typeface="Arial"/>
                <a:sym typeface="Arial"/>
              </a:rPr>
              <a:t>Applications of Generative AI</a:t>
            </a:r>
          </a:p>
          <a:p>
            <a:pPr marL="886777" lvl="2" indent="-295592" algn="l">
              <a:lnSpc>
                <a:spcPts val="5040"/>
              </a:lnSpc>
              <a:buFont typeface="Arial"/>
              <a:buChar char="⚬"/>
            </a:pPr>
            <a:r>
              <a:rPr lang="en-US" sz="4200">
                <a:solidFill>
                  <a:srgbClr val="000000"/>
                </a:solidFill>
                <a:latin typeface="Arial"/>
                <a:ea typeface="Arial"/>
                <a:cs typeface="Arial"/>
                <a:sym typeface="Arial"/>
              </a:rPr>
              <a:t>Types of  Generative AI</a:t>
            </a:r>
          </a:p>
          <a:p>
            <a:pPr marL="886777" lvl="2" indent="-295592" algn="l">
              <a:lnSpc>
                <a:spcPts val="5040"/>
              </a:lnSpc>
              <a:buFont typeface="Arial"/>
              <a:buChar char="⚬"/>
            </a:pPr>
            <a:r>
              <a:rPr lang="en-US" sz="4200">
                <a:solidFill>
                  <a:srgbClr val="000000"/>
                </a:solidFill>
                <a:latin typeface="Arial"/>
                <a:ea typeface="Arial"/>
                <a:cs typeface="Arial"/>
                <a:sym typeface="Arial"/>
              </a:rPr>
              <a:t>Fine-Tuning and Customizing Generative Models</a:t>
            </a:r>
          </a:p>
          <a:p>
            <a:pPr marL="886777" lvl="2" indent="-295592" algn="l">
              <a:lnSpc>
                <a:spcPts val="5040"/>
              </a:lnSpc>
              <a:buFont typeface="Arial"/>
              <a:buChar char="⚬"/>
            </a:pPr>
            <a:r>
              <a:rPr lang="en-US" sz="4200">
                <a:solidFill>
                  <a:srgbClr val="000000"/>
                </a:solidFill>
                <a:latin typeface="Arial"/>
                <a:ea typeface="Arial"/>
                <a:cs typeface="Arial"/>
                <a:sym typeface="Arial"/>
              </a:rPr>
              <a:t>Quantum AI</a:t>
            </a:r>
          </a:p>
          <a:p>
            <a:pPr marL="886777" lvl="2" indent="-295592" algn="l">
              <a:lnSpc>
                <a:spcPts val="5040"/>
              </a:lnSpc>
            </a:pPr>
            <a:endParaRPr lang="en-US" sz="4200">
              <a:solidFill>
                <a:srgbClr val="000000"/>
              </a:solidFill>
              <a:latin typeface="Arial"/>
              <a:ea typeface="Arial"/>
              <a:cs typeface="Arial"/>
              <a:sym typeface="Arial"/>
            </a:endParaRPr>
          </a:p>
        </p:txBody>
      </p:sp>
      <p:sp>
        <p:nvSpPr>
          <p:cNvPr id="5" name="Freeform 5"/>
          <p:cNvSpPr/>
          <p:nvPr/>
        </p:nvSpPr>
        <p:spPr>
          <a:xfrm>
            <a:off x="16656938" y="8758698"/>
            <a:ext cx="1175701" cy="1259237"/>
          </a:xfrm>
          <a:custGeom>
            <a:avLst/>
            <a:gdLst/>
            <a:ahLst/>
            <a:cxnLst/>
            <a:rect l="l" t="t" r="r" b="b"/>
            <a:pathLst>
              <a:path w="1175701" h="1259237">
                <a:moveTo>
                  <a:pt x="0" y="0"/>
                </a:moveTo>
                <a:lnTo>
                  <a:pt x="1175701" y="0"/>
                </a:lnTo>
                <a:lnTo>
                  <a:pt x="1175701" y="1259237"/>
                </a:lnTo>
                <a:lnTo>
                  <a:pt x="0" y="1259237"/>
                </a:lnTo>
                <a:lnTo>
                  <a:pt x="0" y="0"/>
                </a:lnTo>
                <a:close/>
              </a:path>
            </a:pathLst>
          </a:custGeom>
          <a:blipFill>
            <a:blip r:embed="rId2"/>
            <a:stretch>
              <a:fillRect r="-386841"/>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48740" y="662893"/>
            <a:ext cx="15590520" cy="1872234"/>
          </a:xfrm>
          <a:prstGeom prst="rect">
            <a:avLst/>
          </a:prstGeom>
        </p:spPr>
        <p:txBody>
          <a:bodyPr lIns="0" tIns="0" rIns="0" bIns="0" rtlCol="0" anchor="t">
            <a:spAutoFit/>
          </a:bodyPr>
          <a:lstStyle/>
          <a:p>
            <a:pPr algn="l">
              <a:lnSpc>
                <a:spcPts val="7128"/>
              </a:lnSpc>
            </a:pPr>
            <a:r>
              <a:rPr lang="en-US" sz="6600" b="1">
                <a:solidFill>
                  <a:srgbClr val="48A2C3"/>
                </a:solidFill>
                <a:latin typeface="Arimo Bold"/>
                <a:ea typeface="Arimo Bold"/>
                <a:cs typeface="Arimo Bold"/>
                <a:sym typeface="Arimo Bold"/>
              </a:rPr>
              <a:t>Deep</a:t>
            </a:r>
            <a:r>
              <a:rPr lang="en-US" sz="6600" b="1">
                <a:solidFill>
                  <a:srgbClr val="E18B22"/>
                </a:solidFill>
                <a:latin typeface="Arimo Bold"/>
                <a:ea typeface="Arimo Bold"/>
                <a:cs typeface="Arimo Bold"/>
                <a:sym typeface="Arimo Bold"/>
              </a:rPr>
              <a:t> </a:t>
            </a:r>
            <a:r>
              <a:rPr lang="en-US" sz="6600" b="1">
                <a:solidFill>
                  <a:srgbClr val="F16927"/>
                </a:solidFill>
                <a:latin typeface="Arimo Bold"/>
                <a:ea typeface="Arimo Bold"/>
                <a:cs typeface="Arimo Bold"/>
                <a:sym typeface="Arimo Bold"/>
              </a:rPr>
              <a:t>Learning</a:t>
            </a:r>
          </a:p>
          <a:p>
            <a:pPr algn="l">
              <a:lnSpc>
                <a:spcPts val="7128"/>
              </a:lnSpc>
            </a:pPr>
            <a:endParaRPr lang="en-US" sz="6600" b="1">
              <a:solidFill>
                <a:srgbClr val="F16927"/>
              </a:solidFill>
              <a:latin typeface="Arimo Bold"/>
              <a:ea typeface="Arimo Bold"/>
              <a:cs typeface="Arimo Bold"/>
              <a:sym typeface="Arimo Bold"/>
            </a:endParaRPr>
          </a:p>
        </p:txBody>
      </p:sp>
      <p:sp>
        <p:nvSpPr>
          <p:cNvPr id="3" name="TextBox 3"/>
          <p:cNvSpPr txBox="1"/>
          <p:nvPr/>
        </p:nvSpPr>
        <p:spPr>
          <a:xfrm>
            <a:off x="1348740" y="2506552"/>
            <a:ext cx="15590520" cy="893445"/>
          </a:xfrm>
          <a:prstGeom prst="rect">
            <a:avLst/>
          </a:prstGeom>
        </p:spPr>
        <p:txBody>
          <a:bodyPr lIns="0" tIns="0" rIns="0" bIns="0" rtlCol="0" anchor="t">
            <a:spAutoFit/>
          </a:bodyPr>
          <a:lstStyle/>
          <a:p>
            <a:pPr algn="l">
              <a:lnSpc>
                <a:spcPts val="3240"/>
              </a:lnSpc>
            </a:pPr>
            <a:r>
              <a:rPr lang="en-US" sz="3000" b="1" spc="27" dirty="0">
                <a:solidFill>
                  <a:srgbClr val="000000"/>
                </a:solidFill>
                <a:latin typeface="Arial Bold"/>
                <a:ea typeface="Arial Bold"/>
                <a:cs typeface="Arial Bold"/>
                <a:sym typeface="Arial Bold"/>
              </a:rPr>
              <a:t>Deep Learning</a:t>
            </a:r>
            <a:r>
              <a:rPr lang="en-US" sz="3000" spc="27" dirty="0">
                <a:solidFill>
                  <a:srgbClr val="000000"/>
                </a:solidFill>
                <a:latin typeface="Arial"/>
                <a:ea typeface="Arial"/>
                <a:cs typeface="Arial"/>
                <a:sym typeface="Arial"/>
              </a:rPr>
              <a:t> is a subset of Machine Learning that uses neural networks with many layers (deep neural networks) to model complex patterns in large datasets.</a:t>
            </a:r>
          </a:p>
        </p:txBody>
      </p:sp>
      <p:grpSp>
        <p:nvGrpSpPr>
          <p:cNvPr id="4" name="Group 4"/>
          <p:cNvGrpSpPr/>
          <p:nvPr/>
        </p:nvGrpSpPr>
        <p:grpSpPr>
          <a:xfrm>
            <a:off x="3899944" y="4076475"/>
            <a:ext cx="10488109" cy="5623050"/>
            <a:chOff x="0" y="0"/>
            <a:chExt cx="13984145" cy="7497400"/>
          </a:xfrm>
        </p:grpSpPr>
        <p:sp>
          <p:nvSpPr>
            <p:cNvPr id="5" name="Freeform 5"/>
            <p:cNvSpPr/>
            <p:nvPr/>
          </p:nvSpPr>
          <p:spPr>
            <a:xfrm>
              <a:off x="0" y="0"/>
              <a:ext cx="13984097" cy="7497445"/>
            </a:xfrm>
            <a:custGeom>
              <a:avLst/>
              <a:gdLst/>
              <a:ahLst/>
              <a:cxnLst/>
              <a:rect l="l" t="t" r="r" b="b"/>
              <a:pathLst>
                <a:path w="13984097" h="7497445">
                  <a:moveTo>
                    <a:pt x="0" y="0"/>
                  </a:moveTo>
                  <a:lnTo>
                    <a:pt x="13984097" y="0"/>
                  </a:lnTo>
                  <a:lnTo>
                    <a:pt x="13984097" y="7497445"/>
                  </a:lnTo>
                  <a:lnTo>
                    <a:pt x="0" y="7497445"/>
                  </a:lnTo>
                  <a:lnTo>
                    <a:pt x="0" y="0"/>
                  </a:lnTo>
                  <a:close/>
                </a:path>
              </a:pathLst>
            </a:custGeom>
            <a:blipFill>
              <a:blip r:embed="rId2"/>
              <a:stretch>
                <a:fillRect t="-2458" b="-2458"/>
              </a:stretch>
            </a:blipFill>
          </p:spPr>
        </p:sp>
      </p:grpSp>
      <p:sp>
        <p:nvSpPr>
          <p:cNvPr id="6" name="Freeform 6"/>
          <p:cNvSpPr/>
          <p:nvPr/>
        </p:nvSpPr>
        <p:spPr>
          <a:xfrm>
            <a:off x="16656938" y="8758698"/>
            <a:ext cx="1175701" cy="1259237"/>
          </a:xfrm>
          <a:custGeom>
            <a:avLst/>
            <a:gdLst/>
            <a:ahLst/>
            <a:cxnLst/>
            <a:rect l="l" t="t" r="r" b="b"/>
            <a:pathLst>
              <a:path w="1175701" h="1259237">
                <a:moveTo>
                  <a:pt x="0" y="0"/>
                </a:moveTo>
                <a:lnTo>
                  <a:pt x="1175701" y="0"/>
                </a:lnTo>
                <a:lnTo>
                  <a:pt x="1175701" y="1259237"/>
                </a:lnTo>
                <a:lnTo>
                  <a:pt x="0" y="1259237"/>
                </a:lnTo>
                <a:lnTo>
                  <a:pt x="0" y="0"/>
                </a:lnTo>
                <a:close/>
              </a:path>
            </a:pathLst>
          </a:custGeom>
          <a:blipFill>
            <a:blip r:embed="rId3"/>
            <a:stretch>
              <a:fillRect r="-386841"/>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48740" y="662893"/>
            <a:ext cx="15590520" cy="1872234"/>
          </a:xfrm>
          <a:prstGeom prst="rect">
            <a:avLst/>
          </a:prstGeom>
        </p:spPr>
        <p:txBody>
          <a:bodyPr lIns="0" tIns="0" rIns="0" bIns="0" rtlCol="0" anchor="t">
            <a:spAutoFit/>
          </a:bodyPr>
          <a:lstStyle/>
          <a:p>
            <a:pPr algn="l">
              <a:lnSpc>
                <a:spcPts val="7128"/>
              </a:lnSpc>
            </a:pPr>
            <a:r>
              <a:rPr lang="en-US" sz="6600" b="1">
                <a:solidFill>
                  <a:srgbClr val="F16927"/>
                </a:solidFill>
                <a:latin typeface="Arimo Bold"/>
                <a:ea typeface="Arimo Bold"/>
                <a:cs typeface="Arimo Bold"/>
                <a:sym typeface="Arimo Bold"/>
              </a:rPr>
              <a:t>Perceptron</a:t>
            </a:r>
          </a:p>
          <a:p>
            <a:pPr algn="l">
              <a:lnSpc>
                <a:spcPts val="7128"/>
              </a:lnSpc>
            </a:pPr>
            <a:endParaRPr lang="en-US" sz="6600" b="1">
              <a:solidFill>
                <a:srgbClr val="F16927"/>
              </a:solidFill>
              <a:latin typeface="Arimo Bold"/>
              <a:ea typeface="Arimo Bold"/>
              <a:cs typeface="Arimo Bold"/>
              <a:sym typeface="Arimo Bold"/>
            </a:endParaRPr>
          </a:p>
        </p:txBody>
      </p:sp>
      <p:sp>
        <p:nvSpPr>
          <p:cNvPr id="3" name="TextBox 3"/>
          <p:cNvSpPr txBox="1"/>
          <p:nvPr/>
        </p:nvSpPr>
        <p:spPr>
          <a:xfrm>
            <a:off x="1348740" y="2064480"/>
            <a:ext cx="15590520" cy="1303020"/>
          </a:xfrm>
          <a:prstGeom prst="rect">
            <a:avLst/>
          </a:prstGeom>
        </p:spPr>
        <p:txBody>
          <a:bodyPr lIns="0" tIns="0" rIns="0" bIns="0" rtlCol="0" anchor="t">
            <a:spAutoFit/>
          </a:bodyPr>
          <a:lstStyle/>
          <a:p>
            <a:pPr algn="l">
              <a:lnSpc>
                <a:spcPts val="3240"/>
              </a:lnSpc>
            </a:pPr>
            <a:r>
              <a:rPr lang="en-US" sz="3000" spc="27">
                <a:solidFill>
                  <a:srgbClr val="000000"/>
                </a:solidFill>
                <a:latin typeface="Arial"/>
                <a:ea typeface="Arial"/>
                <a:cs typeface="Arial"/>
                <a:sym typeface="Arial"/>
              </a:rPr>
              <a:t>A single-layer feedforward neural network was introduced in the late 1950s by Frank Rosenblatt. Perceptron is one of the first and most straightforward models of artificial neural networks</a:t>
            </a:r>
            <a:r>
              <a:rPr lang="en-US" sz="3000" spc="27">
                <a:solidFill>
                  <a:srgbClr val="FFFFFF"/>
                </a:solidFill>
                <a:latin typeface="Arial"/>
                <a:ea typeface="Arial"/>
                <a:cs typeface="Arial"/>
                <a:sym typeface="Arial"/>
              </a:rPr>
              <a:t>.</a:t>
            </a:r>
          </a:p>
        </p:txBody>
      </p:sp>
      <p:grpSp>
        <p:nvGrpSpPr>
          <p:cNvPr id="4" name="Group 4"/>
          <p:cNvGrpSpPr/>
          <p:nvPr/>
        </p:nvGrpSpPr>
        <p:grpSpPr>
          <a:xfrm>
            <a:off x="3695488" y="4295438"/>
            <a:ext cx="10897022" cy="5451380"/>
            <a:chOff x="0" y="0"/>
            <a:chExt cx="14529363" cy="7268507"/>
          </a:xfrm>
        </p:grpSpPr>
        <p:sp>
          <p:nvSpPr>
            <p:cNvPr id="5" name="Freeform 5" descr="Perceptron in Machine Learning - Javatpoint"/>
            <p:cNvSpPr/>
            <p:nvPr/>
          </p:nvSpPr>
          <p:spPr>
            <a:xfrm>
              <a:off x="0" y="0"/>
              <a:ext cx="14529308" cy="7268464"/>
            </a:xfrm>
            <a:custGeom>
              <a:avLst/>
              <a:gdLst/>
              <a:ahLst/>
              <a:cxnLst/>
              <a:rect l="l" t="t" r="r" b="b"/>
              <a:pathLst>
                <a:path w="14529308" h="7268464">
                  <a:moveTo>
                    <a:pt x="0" y="0"/>
                  </a:moveTo>
                  <a:lnTo>
                    <a:pt x="14529308" y="0"/>
                  </a:lnTo>
                  <a:lnTo>
                    <a:pt x="14529308" y="7268464"/>
                  </a:lnTo>
                  <a:lnTo>
                    <a:pt x="0" y="7268464"/>
                  </a:lnTo>
                  <a:lnTo>
                    <a:pt x="0" y="0"/>
                  </a:lnTo>
                  <a:close/>
                </a:path>
              </a:pathLst>
            </a:custGeom>
            <a:blipFill>
              <a:blip r:embed="rId2"/>
              <a:stretch>
                <a:fillRect t="-4516" b="-4517"/>
              </a:stretch>
            </a:blipFill>
          </p:spPr>
        </p:sp>
      </p:grpSp>
      <p:sp>
        <p:nvSpPr>
          <p:cNvPr id="6" name="Freeform 6"/>
          <p:cNvSpPr/>
          <p:nvPr/>
        </p:nvSpPr>
        <p:spPr>
          <a:xfrm>
            <a:off x="16656938" y="8758698"/>
            <a:ext cx="1175701" cy="1259237"/>
          </a:xfrm>
          <a:custGeom>
            <a:avLst/>
            <a:gdLst/>
            <a:ahLst/>
            <a:cxnLst/>
            <a:rect l="l" t="t" r="r" b="b"/>
            <a:pathLst>
              <a:path w="1175701" h="1259237">
                <a:moveTo>
                  <a:pt x="0" y="0"/>
                </a:moveTo>
                <a:lnTo>
                  <a:pt x="1175701" y="0"/>
                </a:lnTo>
                <a:lnTo>
                  <a:pt x="1175701" y="1259237"/>
                </a:lnTo>
                <a:lnTo>
                  <a:pt x="0" y="1259237"/>
                </a:lnTo>
                <a:lnTo>
                  <a:pt x="0" y="0"/>
                </a:lnTo>
                <a:close/>
              </a:path>
            </a:pathLst>
          </a:custGeom>
          <a:blipFill>
            <a:blip r:embed="rId3"/>
            <a:stretch>
              <a:fillRect r="-386841"/>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316494"/>
            <a:ext cx="15590520" cy="967359"/>
          </a:xfrm>
          <a:prstGeom prst="rect">
            <a:avLst/>
          </a:prstGeom>
        </p:spPr>
        <p:txBody>
          <a:bodyPr lIns="0" tIns="0" rIns="0" bIns="0" rtlCol="0" anchor="t">
            <a:spAutoFit/>
          </a:bodyPr>
          <a:lstStyle/>
          <a:p>
            <a:pPr algn="l">
              <a:lnSpc>
                <a:spcPts val="7128"/>
              </a:lnSpc>
            </a:pPr>
            <a:r>
              <a:rPr lang="en-US" sz="6600" b="1">
                <a:solidFill>
                  <a:srgbClr val="48A2C3"/>
                </a:solidFill>
                <a:latin typeface="Arimo Bold"/>
                <a:ea typeface="Arimo Bold"/>
                <a:cs typeface="Arimo Bold"/>
                <a:sym typeface="Arimo Bold"/>
              </a:rPr>
              <a:t>Types of</a:t>
            </a:r>
            <a:r>
              <a:rPr lang="en-US" sz="6600" b="1">
                <a:solidFill>
                  <a:srgbClr val="1893F8"/>
                </a:solidFill>
                <a:latin typeface="Arimo Bold"/>
                <a:ea typeface="Arimo Bold"/>
                <a:cs typeface="Arimo Bold"/>
                <a:sym typeface="Arimo Bold"/>
              </a:rPr>
              <a:t> </a:t>
            </a:r>
            <a:r>
              <a:rPr lang="en-US" sz="6600" b="1">
                <a:solidFill>
                  <a:srgbClr val="F16927"/>
                </a:solidFill>
                <a:latin typeface="Arimo Bold"/>
                <a:ea typeface="Arimo Bold"/>
                <a:cs typeface="Arimo Bold"/>
                <a:sym typeface="Arimo Bold"/>
              </a:rPr>
              <a:t>Neural Network</a:t>
            </a:r>
          </a:p>
        </p:txBody>
      </p:sp>
      <p:grpSp>
        <p:nvGrpSpPr>
          <p:cNvPr id="3" name="Group 3"/>
          <p:cNvGrpSpPr/>
          <p:nvPr/>
        </p:nvGrpSpPr>
        <p:grpSpPr>
          <a:xfrm>
            <a:off x="975703" y="2654533"/>
            <a:ext cx="16269086" cy="5876359"/>
            <a:chOff x="0" y="0"/>
            <a:chExt cx="23450308" cy="8470201"/>
          </a:xfrm>
        </p:grpSpPr>
        <p:sp>
          <p:nvSpPr>
            <p:cNvPr id="4" name="Freeform 4" descr="Deep Learning in Construction: Review of Applications and Potential Avenues  | Journal of Computing in Civil Engineering | Vol 36, No 2"/>
            <p:cNvSpPr/>
            <p:nvPr/>
          </p:nvSpPr>
          <p:spPr>
            <a:xfrm>
              <a:off x="0" y="0"/>
              <a:ext cx="23450296" cy="8470265"/>
            </a:xfrm>
            <a:custGeom>
              <a:avLst/>
              <a:gdLst/>
              <a:ahLst/>
              <a:cxnLst/>
              <a:rect l="l" t="t" r="r" b="b"/>
              <a:pathLst>
                <a:path w="23450296" h="8470265">
                  <a:moveTo>
                    <a:pt x="0" y="0"/>
                  </a:moveTo>
                  <a:lnTo>
                    <a:pt x="23450296" y="0"/>
                  </a:lnTo>
                  <a:lnTo>
                    <a:pt x="23450296" y="8470265"/>
                  </a:lnTo>
                  <a:lnTo>
                    <a:pt x="0" y="8470265"/>
                  </a:lnTo>
                  <a:lnTo>
                    <a:pt x="0" y="0"/>
                  </a:lnTo>
                  <a:close/>
                </a:path>
              </a:pathLst>
            </a:custGeom>
            <a:blipFill>
              <a:blip r:embed="rId2"/>
              <a:stretch>
                <a:fillRect/>
              </a:stretch>
            </a:blipFill>
          </p:spPr>
        </p:sp>
      </p:grpSp>
      <p:sp>
        <p:nvSpPr>
          <p:cNvPr id="5" name="Freeform 5"/>
          <p:cNvSpPr/>
          <p:nvPr/>
        </p:nvSpPr>
        <p:spPr>
          <a:xfrm>
            <a:off x="16656938" y="8758698"/>
            <a:ext cx="1175701" cy="1259237"/>
          </a:xfrm>
          <a:custGeom>
            <a:avLst/>
            <a:gdLst/>
            <a:ahLst/>
            <a:cxnLst/>
            <a:rect l="l" t="t" r="r" b="b"/>
            <a:pathLst>
              <a:path w="1175701" h="1259237">
                <a:moveTo>
                  <a:pt x="0" y="0"/>
                </a:moveTo>
                <a:lnTo>
                  <a:pt x="1175701" y="0"/>
                </a:lnTo>
                <a:lnTo>
                  <a:pt x="1175701" y="1259237"/>
                </a:lnTo>
                <a:lnTo>
                  <a:pt x="0" y="1259237"/>
                </a:lnTo>
                <a:lnTo>
                  <a:pt x="0" y="0"/>
                </a:lnTo>
                <a:close/>
              </a:path>
            </a:pathLst>
          </a:custGeom>
          <a:blipFill>
            <a:blip r:embed="rId3"/>
            <a:stretch>
              <a:fillRect r="-386841"/>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48740" y="1066800"/>
            <a:ext cx="15590520" cy="967359"/>
          </a:xfrm>
          <a:prstGeom prst="rect">
            <a:avLst/>
          </a:prstGeom>
        </p:spPr>
        <p:txBody>
          <a:bodyPr lIns="0" tIns="0" rIns="0" bIns="0" rtlCol="0" anchor="t">
            <a:spAutoFit/>
          </a:bodyPr>
          <a:lstStyle/>
          <a:p>
            <a:pPr algn="l">
              <a:lnSpc>
                <a:spcPts val="7128"/>
              </a:lnSpc>
            </a:pPr>
            <a:r>
              <a:rPr lang="en-US" sz="6600" b="1">
                <a:solidFill>
                  <a:srgbClr val="F16927"/>
                </a:solidFill>
                <a:latin typeface="Arimo Bold"/>
                <a:ea typeface="Arimo Bold"/>
                <a:cs typeface="Arimo Bold"/>
                <a:sym typeface="Arimo Bold"/>
              </a:rPr>
              <a:t>Feedforward Neural Networks</a:t>
            </a:r>
            <a:r>
              <a:rPr lang="en-US" sz="6600" b="1">
                <a:solidFill>
                  <a:srgbClr val="48A2C3"/>
                </a:solidFill>
                <a:latin typeface="Arimo Bold"/>
                <a:ea typeface="Arimo Bold"/>
                <a:cs typeface="Arimo Bold"/>
                <a:sym typeface="Arimo Bold"/>
              </a:rPr>
              <a:t>(FNN)</a:t>
            </a:r>
          </a:p>
        </p:txBody>
      </p:sp>
      <p:grpSp>
        <p:nvGrpSpPr>
          <p:cNvPr id="3" name="Group 3"/>
          <p:cNvGrpSpPr/>
          <p:nvPr/>
        </p:nvGrpSpPr>
        <p:grpSpPr>
          <a:xfrm>
            <a:off x="3837394" y="2346099"/>
            <a:ext cx="10613211" cy="7671835"/>
            <a:chOff x="0" y="0"/>
            <a:chExt cx="14150948" cy="10229114"/>
          </a:xfrm>
        </p:grpSpPr>
        <p:sp>
          <p:nvSpPr>
            <p:cNvPr id="4" name="Freeform 4" descr="The architecture of a Feedforward Neural Network (FNN) | Download  Scientific Diagram"/>
            <p:cNvSpPr/>
            <p:nvPr/>
          </p:nvSpPr>
          <p:spPr>
            <a:xfrm>
              <a:off x="0" y="0"/>
              <a:ext cx="14150975" cy="10229040"/>
            </a:xfrm>
            <a:custGeom>
              <a:avLst/>
              <a:gdLst/>
              <a:ahLst/>
              <a:cxnLst/>
              <a:rect l="l" t="t" r="r" b="b"/>
              <a:pathLst>
                <a:path w="14150975" h="10229040">
                  <a:moveTo>
                    <a:pt x="0" y="0"/>
                  </a:moveTo>
                  <a:lnTo>
                    <a:pt x="14150975" y="0"/>
                  </a:lnTo>
                  <a:lnTo>
                    <a:pt x="14150975" y="10229040"/>
                  </a:lnTo>
                  <a:lnTo>
                    <a:pt x="0" y="10229040"/>
                  </a:lnTo>
                  <a:lnTo>
                    <a:pt x="0" y="0"/>
                  </a:lnTo>
                  <a:close/>
                </a:path>
              </a:pathLst>
            </a:custGeom>
            <a:blipFill>
              <a:blip r:embed="rId2"/>
              <a:stretch>
                <a:fillRect l="-529" r="-528"/>
              </a:stretch>
            </a:blipFill>
          </p:spPr>
        </p:sp>
      </p:grpSp>
      <p:sp>
        <p:nvSpPr>
          <p:cNvPr id="5" name="Freeform 5"/>
          <p:cNvSpPr/>
          <p:nvPr/>
        </p:nvSpPr>
        <p:spPr>
          <a:xfrm>
            <a:off x="16656938" y="8758698"/>
            <a:ext cx="1175701" cy="1259237"/>
          </a:xfrm>
          <a:custGeom>
            <a:avLst/>
            <a:gdLst/>
            <a:ahLst/>
            <a:cxnLst/>
            <a:rect l="l" t="t" r="r" b="b"/>
            <a:pathLst>
              <a:path w="1175701" h="1259237">
                <a:moveTo>
                  <a:pt x="0" y="0"/>
                </a:moveTo>
                <a:lnTo>
                  <a:pt x="1175701" y="0"/>
                </a:lnTo>
                <a:lnTo>
                  <a:pt x="1175701" y="1259237"/>
                </a:lnTo>
                <a:lnTo>
                  <a:pt x="0" y="1259237"/>
                </a:lnTo>
                <a:lnTo>
                  <a:pt x="0" y="0"/>
                </a:lnTo>
                <a:close/>
              </a:path>
            </a:pathLst>
          </a:custGeom>
          <a:blipFill>
            <a:blip r:embed="rId3"/>
            <a:stretch>
              <a:fillRect r="-386841"/>
            </a:stretch>
          </a:blipFill>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48740" y="1115330"/>
            <a:ext cx="15590520" cy="967359"/>
          </a:xfrm>
          <a:prstGeom prst="rect">
            <a:avLst/>
          </a:prstGeom>
        </p:spPr>
        <p:txBody>
          <a:bodyPr lIns="0" tIns="0" rIns="0" bIns="0" rtlCol="0" anchor="t">
            <a:spAutoFit/>
          </a:bodyPr>
          <a:lstStyle/>
          <a:p>
            <a:pPr algn="l">
              <a:lnSpc>
                <a:spcPts val="7128"/>
              </a:lnSpc>
            </a:pPr>
            <a:r>
              <a:rPr lang="en-US" sz="6600" b="1">
                <a:solidFill>
                  <a:srgbClr val="F16927"/>
                </a:solidFill>
                <a:latin typeface="Arimo Bold"/>
                <a:ea typeface="Arimo Bold"/>
                <a:cs typeface="Arimo Bold"/>
                <a:sym typeface="Arimo Bold"/>
              </a:rPr>
              <a:t>Convolutional Neural Networks </a:t>
            </a:r>
            <a:r>
              <a:rPr lang="en-US" sz="6600" b="1">
                <a:solidFill>
                  <a:srgbClr val="48A2C3"/>
                </a:solidFill>
                <a:latin typeface="Arimo Bold"/>
                <a:ea typeface="Arimo Bold"/>
                <a:cs typeface="Arimo Bold"/>
                <a:sym typeface="Arimo Bold"/>
              </a:rPr>
              <a:t>(CNN):</a:t>
            </a:r>
          </a:p>
        </p:txBody>
      </p:sp>
      <p:grpSp>
        <p:nvGrpSpPr>
          <p:cNvPr id="3" name="Group 3"/>
          <p:cNvGrpSpPr/>
          <p:nvPr/>
        </p:nvGrpSpPr>
        <p:grpSpPr>
          <a:xfrm>
            <a:off x="2993007" y="3282823"/>
            <a:ext cx="11758232" cy="5427543"/>
            <a:chOff x="0" y="0"/>
            <a:chExt cx="15677643" cy="7236724"/>
          </a:xfrm>
        </p:grpSpPr>
        <p:sp>
          <p:nvSpPr>
            <p:cNvPr id="4" name="Freeform 4" descr="Basic Introduction to Convolutional Neural Network in Deep Learning"/>
            <p:cNvSpPr/>
            <p:nvPr/>
          </p:nvSpPr>
          <p:spPr>
            <a:xfrm>
              <a:off x="0" y="0"/>
              <a:ext cx="15677642" cy="7236714"/>
            </a:xfrm>
            <a:custGeom>
              <a:avLst/>
              <a:gdLst/>
              <a:ahLst/>
              <a:cxnLst/>
              <a:rect l="l" t="t" r="r" b="b"/>
              <a:pathLst>
                <a:path w="15677642" h="7236714">
                  <a:moveTo>
                    <a:pt x="0" y="0"/>
                  </a:moveTo>
                  <a:lnTo>
                    <a:pt x="15677642" y="0"/>
                  </a:lnTo>
                  <a:lnTo>
                    <a:pt x="15677642" y="7236714"/>
                  </a:lnTo>
                  <a:lnTo>
                    <a:pt x="0" y="7236714"/>
                  </a:lnTo>
                  <a:lnTo>
                    <a:pt x="0" y="0"/>
                  </a:lnTo>
                  <a:close/>
                </a:path>
              </a:pathLst>
            </a:custGeom>
            <a:blipFill>
              <a:blip r:embed="rId2"/>
              <a:stretch>
                <a:fillRect t="-3507" b="-3507"/>
              </a:stretch>
            </a:blipFill>
          </p:spPr>
        </p:sp>
      </p:grpSp>
      <p:sp>
        <p:nvSpPr>
          <p:cNvPr id="5" name="Freeform 5"/>
          <p:cNvSpPr/>
          <p:nvPr/>
        </p:nvSpPr>
        <p:spPr>
          <a:xfrm>
            <a:off x="16656938" y="8913463"/>
            <a:ext cx="1175701" cy="1259237"/>
          </a:xfrm>
          <a:custGeom>
            <a:avLst/>
            <a:gdLst/>
            <a:ahLst/>
            <a:cxnLst/>
            <a:rect l="l" t="t" r="r" b="b"/>
            <a:pathLst>
              <a:path w="1175701" h="1259237">
                <a:moveTo>
                  <a:pt x="0" y="0"/>
                </a:moveTo>
                <a:lnTo>
                  <a:pt x="1175701" y="0"/>
                </a:lnTo>
                <a:lnTo>
                  <a:pt x="1175701" y="1259237"/>
                </a:lnTo>
                <a:lnTo>
                  <a:pt x="0" y="1259237"/>
                </a:lnTo>
                <a:lnTo>
                  <a:pt x="0" y="0"/>
                </a:lnTo>
                <a:close/>
              </a:path>
            </a:pathLst>
          </a:custGeom>
          <a:blipFill>
            <a:blip r:embed="rId3"/>
            <a:stretch>
              <a:fillRect r="-386841"/>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146335" y="2292039"/>
            <a:ext cx="11995329" cy="7725896"/>
            <a:chOff x="0" y="0"/>
            <a:chExt cx="17121611" cy="11027608"/>
          </a:xfrm>
        </p:grpSpPr>
        <p:sp>
          <p:nvSpPr>
            <p:cNvPr id="3" name="Freeform 3"/>
            <p:cNvSpPr/>
            <p:nvPr/>
          </p:nvSpPr>
          <p:spPr>
            <a:xfrm>
              <a:off x="0" y="0"/>
              <a:ext cx="17121632" cy="11027578"/>
            </a:xfrm>
            <a:custGeom>
              <a:avLst/>
              <a:gdLst/>
              <a:ahLst/>
              <a:cxnLst/>
              <a:rect l="l" t="t" r="r" b="b"/>
              <a:pathLst>
                <a:path w="17121632" h="11027578">
                  <a:moveTo>
                    <a:pt x="0" y="0"/>
                  </a:moveTo>
                  <a:lnTo>
                    <a:pt x="17121632" y="0"/>
                  </a:lnTo>
                  <a:lnTo>
                    <a:pt x="17121632" y="11027578"/>
                  </a:lnTo>
                  <a:lnTo>
                    <a:pt x="0" y="11027578"/>
                  </a:lnTo>
                  <a:lnTo>
                    <a:pt x="0" y="0"/>
                  </a:lnTo>
                  <a:close/>
                </a:path>
              </a:pathLst>
            </a:custGeom>
            <a:blipFill>
              <a:blip r:embed="rId2"/>
              <a:stretch>
                <a:fillRect l="-8798" t="-35525" r="-12187" b="-8355"/>
              </a:stretch>
            </a:blipFill>
          </p:spPr>
        </p:sp>
      </p:grpSp>
      <p:sp>
        <p:nvSpPr>
          <p:cNvPr id="4" name="Freeform 4"/>
          <p:cNvSpPr/>
          <p:nvPr/>
        </p:nvSpPr>
        <p:spPr>
          <a:xfrm>
            <a:off x="16656938" y="8758698"/>
            <a:ext cx="1175701" cy="1259237"/>
          </a:xfrm>
          <a:custGeom>
            <a:avLst/>
            <a:gdLst/>
            <a:ahLst/>
            <a:cxnLst/>
            <a:rect l="l" t="t" r="r" b="b"/>
            <a:pathLst>
              <a:path w="1175701" h="1259237">
                <a:moveTo>
                  <a:pt x="0" y="0"/>
                </a:moveTo>
                <a:lnTo>
                  <a:pt x="1175701" y="0"/>
                </a:lnTo>
                <a:lnTo>
                  <a:pt x="1175701" y="1259237"/>
                </a:lnTo>
                <a:lnTo>
                  <a:pt x="0" y="1259237"/>
                </a:lnTo>
                <a:lnTo>
                  <a:pt x="0" y="0"/>
                </a:lnTo>
                <a:close/>
              </a:path>
            </a:pathLst>
          </a:custGeom>
          <a:blipFill>
            <a:blip r:embed="rId3"/>
            <a:stretch>
              <a:fillRect r="-386841"/>
            </a:stretch>
          </a:blipFill>
        </p:spPr>
      </p:sp>
      <p:sp>
        <p:nvSpPr>
          <p:cNvPr id="5" name="TextBox 5"/>
          <p:cNvSpPr txBox="1"/>
          <p:nvPr/>
        </p:nvSpPr>
        <p:spPr>
          <a:xfrm>
            <a:off x="1348740" y="1115330"/>
            <a:ext cx="15590520" cy="967359"/>
          </a:xfrm>
          <a:prstGeom prst="rect">
            <a:avLst/>
          </a:prstGeom>
        </p:spPr>
        <p:txBody>
          <a:bodyPr lIns="0" tIns="0" rIns="0" bIns="0" rtlCol="0" anchor="t">
            <a:spAutoFit/>
          </a:bodyPr>
          <a:lstStyle/>
          <a:p>
            <a:pPr algn="l">
              <a:lnSpc>
                <a:spcPts val="7128"/>
              </a:lnSpc>
            </a:pPr>
            <a:r>
              <a:rPr lang="en-US" sz="6600" b="1">
                <a:solidFill>
                  <a:srgbClr val="F16927"/>
                </a:solidFill>
                <a:latin typeface="Arimo Bold"/>
                <a:ea typeface="Arimo Bold"/>
                <a:cs typeface="Arimo Bold"/>
                <a:sym typeface="Arimo Bold"/>
              </a:rPr>
              <a:t>Recurrent Neural Networks </a:t>
            </a:r>
            <a:r>
              <a:rPr lang="en-US" sz="6600" b="1">
                <a:solidFill>
                  <a:srgbClr val="48A2C3"/>
                </a:solidFill>
                <a:latin typeface="Arimo Bold"/>
                <a:ea typeface="Arimo Bold"/>
                <a:cs typeface="Arimo Bold"/>
                <a:sym typeface="Arimo Bold"/>
              </a:rPr>
              <a:t>(RNN):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48740" y="1115330"/>
            <a:ext cx="15590520" cy="910506"/>
          </a:xfrm>
          <a:prstGeom prst="rect">
            <a:avLst/>
          </a:prstGeom>
        </p:spPr>
        <p:txBody>
          <a:bodyPr lIns="0" tIns="0" rIns="0" bIns="0" rtlCol="0" anchor="t">
            <a:spAutoFit/>
          </a:bodyPr>
          <a:lstStyle/>
          <a:p>
            <a:pPr algn="l">
              <a:lnSpc>
                <a:spcPts val="7128"/>
              </a:lnSpc>
            </a:pPr>
            <a:r>
              <a:rPr lang="en-US" sz="6600" b="1" dirty="0">
                <a:solidFill>
                  <a:srgbClr val="48A2C3"/>
                </a:solidFill>
                <a:latin typeface="Arimo Bold"/>
                <a:ea typeface="Arimo Bold"/>
                <a:cs typeface="Arimo Bold"/>
                <a:sym typeface="Arimo Bold"/>
              </a:rPr>
              <a:t>Advantage of</a:t>
            </a:r>
            <a:r>
              <a:rPr lang="en-US" sz="6600" b="1" dirty="0">
                <a:solidFill>
                  <a:srgbClr val="1893F8"/>
                </a:solidFill>
                <a:latin typeface="Arimo Bold"/>
                <a:ea typeface="Arimo Bold"/>
                <a:cs typeface="Arimo Bold"/>
                <a:sym typeface="Arimo Bold"/>
              </a:rPr>
              <a:t> </a:t>
            </a:r>
            <a:r>
              <a:rPr lang="en-US" sz="6600" b="1" dirty="0">
                <a:solidFill>
                  <a:srgbClr val="F16927"/>
                </a:solidFill>
                <a:latin typeface="Arimo Bold"/>
                <a:ea typeface="Arimo Bold"/>
                <a:cs typeface="Arimo Bold"/>
                <a:sym typeface="Arimo Bold"/>
              </a:rPr>
              <a:t>Deep Learning</a:t>
            </a:r>
          </a:p>
        </p:txBody>
      </p:sp>
      <p:sp>
        <p:nvSpPr>
          <p:cNvPr id="3" name="TextBox 3"/>
          <p:cNvSpPr txBox="1"/>
          <p:nvPr/>
        </p:nvSpPr>
        <p:spPr>
          <a:xfrm>
            <a:off x="4562475" y="4000500"/>
            <a:ext cx="9163050" cy="4039567"/>
          </a:xfrm>
          <a:prstGeom prst="rect">
            <a:avLst/>
          </a:prstGeom>
        </p:spPr>
        <p:txBody>
          <a:bodyPr wrap="square" lIns="0" tIns="0" rIns="0" bIns="0" rtlCol="0" anchor="t">
            <a:spAutoFit/>
          </a:bodyPr>
          <a:lstStyle/>
          <a:p>
            <a:pPr marL="886777" lvl="2" indent="-295592" algn="l">
              <a:lnSpc>
                <a:spcPts val="4536"/>
              </a:lnSpc>
              <a:buFont typeface="Arial"/>
              <a:buChar char="⚬"/>
            </a:pPr>
            <a:r>
              <a:rPr lang="en-US" sz="4200" b="1" spc="39" dirty="0">
                <a:solidFill>
                  <a:srgbClr val="000000"/>
                </a:solidFill>
                <a:latin typeface="TT Rounds Condensed Bold"/>
                <a:ea typeface="TT Rounds Condensed Bold"/>
                <a:cs typeface="TT Rounds Condensed Bold"/>
                <a:sym typeface="TT Rounds Condensed Bold"/>
              </a:rPr>
              <a:t>Hight Accuracy in complex problems</a:t>
            </a:r>
          </a:p>
          <a:p>
            <a:pPr marL="591185" lvl="2" algn="l">
              <a:lnSpc>
                <a:spcPts val="4536"/>
              </a:lnSpc>
            </a:pPr>
            <a:endParaRPr lang="en-US" sz="4200" b="1" spc="39" dirty="0">
              <a:solidFill>
                <a:srgbClr val="000000"/>
              </a:solidFill>
              <a:latin typeface="TT Rounds Condensed Bold"/>
              <a:ea typeface="TT Rounds Condensed Bold"/>
              <a:cs typeface="TT Rounds Condensed Bold"/>
              <a:sym typeface="TT Rounds Condensed Bold"/>
            </a:endParaRPr>
          </a:p>
          <a:p>
            <a:pPr marL="886777" lvl="2" indent="-295592" algn="l">
              <a:lnSpc>
                <a:spcPts val="4536"/>
              </a:lnSpc>
              <a:buFont typeface="Arial"/>
              <a:buChar char="⚬"/>
            </a:pPr>
            <a:r>
              <a:rPr lang="en-US" sz="4200" b="1" spc="39" dirty="0">
                <a:solidFill>
                  <a:srgbClr val="000000"/>
                </a:solidFill>
                <a:latin typeface="TT Rounds Condensed Bold"/>
                <a:ea typeface="TT Rounds Condensed Bold"/>
                <a:cs typeface="TT Rounds Condensed Bold"/>
                <a:sym typeface="TT Rounds Condensed Bold"/>
              </a:rPr>
              <a:t>Scalability with large datasets</a:t>
            </a:r>
          </a:p>
          <a:p>
            <a:pPr marL="591185" lvl="2" algn="l">
              <a:lnSpc>
                <a:spcPts val="4536"/>
              </a:lnSpc>
            </a:pPr>
            <a:endParaRPr lang="en-US" sz="4200" b="1" spc="39" dirty="0">
              <a:solidFill>
                <a:srgbClr val="000000"/>
              </a:solidFill>
              <a:latin typeface="TT Rounds Condensed Bold"/>
              <a:ea typeface="TT Rounds Condensed Bold"/>
              <a:cs typeface="TT Rounds Condensed Bold"/>
              <a:sym typeface="TT Rounds Condensed Bold"/>
            </a:endParaRPr>
          </a:p>
          <a:p>
            <a:pPr marL="886777" lvl="2" indent="-295592" algn="l">
              <a:lnSpc>
                <a:spcPts val="4536"/>
              </a:lnSpc>
              <a:buFont typeface="Arial"/>
              <a:buChar char="⚬"/>
            </a:pPr>
            <a:r>
              <a:rPr lang="en-US" sz="4200" b="1" spc="39" dirty="0">
                <a:solidFill>
                  <a:srgbClr val="000000"/>
                </a:solidFill>
                <a:latin typeface="TT Rounds Condensed Bold"/>
                <a:ea typeface="TT Rounds Condensed Bold"/>
                <a:cs typeface="TT Rounds Condensed Bold"/>
                <a:sym typeface="TT Rounds Condensed Bold"/>
              </a:rPr>
              <a:t>Versatility Across Domains</a:t>
            </a:r>
          </a:p>
          <a:p>
            <a:pPr marL="591185" lvl="2" algn="l">
              <a:lnSpc>
                <a:spcPts val="4536"/>
              </a:lnSpc>
            </a:pPr>
            <a:endParaRPr lang="en-US" sz="4200" b="1" spc="39" dirty="0">
              <a:solidFill>
                <a:srgbClr val="000000"/>
              </a:solidFill>
              <a:latin typeface="TT Rounds Condensed Bold"/>
              <a:ea typeface="TT Rounds Condensed Bold"/>
              <a:cs typeface="TT Rounds Condensed Bold"/>
              <a:sym typeface="TT Rounds Condensed Bold"/>
            </a:endParaRPr>
          </a:p>
          <a:p>
            <a:pPr marL="886777" lvl="2" indent="-295592" algn="l">
              <a:lnSpc>
                <a:spcPts val="4536"/>
              </a:lnSpc>
              <a:buFont typeface="Arial"/>
              <a:buChar char="⚬"/>
            </a:pPr>
            <a:r>
              <a:rPr lang="en-US" sz="4200" b="1" spc="39" dirty="0">
                <a:solidFill>
                  <a:srgbClr val="000000"/>
                </a:solidFill>
                <a:latin typeface="TT Rounds Condensed Bold"/>
                <a:ea typeface="TT Rounds Condensed Bold"/>
                <a:cs typeface="TT Rounds Condensed Bold"/>
                <a:sym typeface="TT Rounds Condensed Bold"/>
              </a:rPr>
              <a:t>End to End Learning</a:t>
            </a:r>
          </a:p>
        </p:txBody>
      </p:sp>
      <p:sp>
        <p:nvSpPr>
          <p:cNvPr id="4" name="Freeform 4"/>
          <p:cNvSpPr/>
          <p:nvPr/>
        </p:nvSpPr>
        <p:spPr>
          <a:xfrm>
            <a:off x="16656938" y="8758698"/>
            <a:ext cx="1175701" cy="1259237"/>
          </a:xfrm>
          <a:custGeom>
            <a:avLst/>
            <a:gdLst/>
            <a:ahLst/>
            <a:cxnLst/>
            <a:rect l="l" t="t" r="r" b="b"/>
            <a:pathLst>
              <a:path w="1175701" h="1259237">
                <a:moveTo>
                  <a:pt x="0" y="0"/>
                </a:moveTo>
                <a:lnTo>
                  <a:pt x="1175701" y="0"/>
                </a:lnTo>
                <a:lnTo>
                  <a:pt x="1175701" y="1259237"/>
                </a:lnTo>
                <a:lnTo>
                  <a:pt x="0" y="1259237"/>
                </a:lnTo>
                <a:lnTo>
                  <a:pt x="0" y="0"/>
                </a:lnTo>
                <a:close/>
              </a:path>
            </a:pathLst>
          </a:custGeom>
          <a:blipFill>
            <a:blip r:embed="rId2"/>
            <a:stretch>
              <a:fillRect r="-386841"/>
            </a:stretch>
          </a:blipFill>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48740" y="2095500"/>
            <a:ext cx="15590520" cy="1303020"/>
          </a:xfrm>
          <a:prstGeom prst="rect">
            <a:avLst/>
          </a:prstGeom>
        </p:spPr>
        <p:txBody>
          <a:bodyPr lIns="0" tIns="0" rIns="0" bIns="0" rtlCol="0" anchor="t">
            <a:spAutoFit/>
          </a:bodyPr>
          <a:lstStyle/>
          <a:p>
            <a:pPr algn="l">
              <a:lnSpc>
                <a:spcPts val="3240"/>
              </a:lnSpc>
            </a:pPr>
            <a:r>
              <a:rPr lang="en-US" sz="3000" b="1" spc="27" dirty="0">
                <a:solidFill>
                  <a:srgbClr val="48A2C3"/>
                </a:solidFill>
                <a:latin typeface="Arial Bold"/>
                <a:ea typeface="Arial Bold"/>
                <a:cs typeface="Arial Bold"/>
                <a:sym typeface="Arial Bold"/>
              </a:rPr>
              <a:t>Generative AI</a:t>
            </a:r>
            <a:r>
              <a:rPr lang="en-US" sz="3000" spc="27" dirty="0">
                <a:solidFill>
                  <a:srgbClr val="000000"/>
                </a:solidFill>
                <a:latin typeface="Arial"/>
                <a:ea typeface="Arial"/>
                <a:cs typeface="Arial"/>
                <a:sym typeface="Arial"/>
              </a:rPr>
              <a:t> refers to AI systems that generate new content (such as images, text, music, etc.) from input data by learning patterns from existing data. It focuses on creating data that mimics real-world content.</a:t>
            </a:r>
          </a:p>
        </p:txBody>
      </p:sp>
      <p:sp>
        <p:nvSpPr>
          <p:cNvPr id="3" name="Freeform 3"/>
          <p:cNvSpPr/>
          <p:nvPr/>
        </p:nvSpPr>
        <p:spPr>
          <a:xfrm>
            <a:off x="11374755" y="4730115"/>
            <a:ext cx="1908810" cy="422910"/>
          </a:xfrm>
          <a:custGeom>
            <a:avLst/>
            <a:gdLst/>
            <a:ahLst/>
            <a:cxnLst/>
            <a:rect l="l" t="t" r="r" b="b"/>
            <a:pathLst>
              <a:path w="1908810" h="422910">
                <a:moveTo>
                  <a:pt x="0" y="0"/>
                </a:moveTo>
                <a:lnTo>
                  <a:pt x="1908810" y="0"/>
                </a:lnTo>
                <a:lnTo>
                  <a:pt x="1908810" y="422910"/>
                </a:lnTo>
                <a:lnTo>
                  <a:pt x="0" y="422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6656938" y="8758698"/>
            <a:ext cx="1175701" cy="1259237"/>
          </a:xfrm>
          <a:custGeom>
            <a:avLst/>
            <a:gdLst/>
            <a:ahLst/>
            <a:cxnLst/>
            <a:rect l="l" t="t" r="r" b="b"/>
            <a:pathLst>
              <a:path w="1175701" h="1259237">
                <a:moveTo>
                  <a:pt x="0" y="0"/>
                </a:moveTo>
                <a:lnTo>
                  <a:pt x="1175701" y="0"/>
                </a:lnTo>
                <a:lnTo>
                  <a:pt x="1175701" y="1259237"/>
                </a:lnTo>
                <a:lnTo>
                  <a:pt x="0" y="1259237"/>
                </a:lnTo>
                <a:lnTo>
                  <a:pt x="0" y="0"/>
                </a:lnTo>
                <a:close/>
              </a:path>
            </a:pathLst>
          </a:custGeom>
          <a:blipFill>
            <a:blip r:embed="rId4"/>
            <a:stretch>
              <a:fillRect r="-386841"/>
            </a:stretch>
          </a:blipFill>
        </p:spPr>
      </p:sp>
      <p:grpSp>
        <p:nvGrpSpPr>
          <p:cNvPr id="5" name="Group 5"/>
          <p:cNvGrpSpPr/>
          <p:nvPr/>
        </p:nvGrpSpPr>
        <p:grpSpPr>
          <a:xfrm>
            <a:off x="3803650" y="4152900"/>
            <a:ext cx="11283950" cy="5217615"/>
            <a:chOff x="0" y="0"/>
            <a:chExt cx="15045266" cy="6956819"/>
          </a:xfrm>
        </p:grpSpPr>
        <p:sp>
          <p:nvSpPr>
            <p:cNvPr id="6" name="Freeform 6"/>
            <p:cNvSpPr/>
            <p:nvPr/>
          </p:nvSpPr>
          <p:spPr>
            <a:xfrm>
              <a:off x="0" y="915499"/>
              <a:ext cx="2303113" cy="2303113"/>
            </a:xfrm>
            <a:custGeom>
              <a:avLst/>
              <a:gdLst/>
              <a:ahLst/>
              <a:cxnLst/>
              <a:rect l="l" t="t" r="r" b="b"/>
              <a:pathLst>
                <a:path w="2303113" h="2303113">
                  <a:moveTo>
                    <a:pt x="0" y="0"/>
                  </a:moveTo>
                  <a:lnTo>
                    <a:pt x="2303113" y="0"/>
                  </a:lnTo>
                  <a:lnTo>
                    <a:pt x="2303113" y="2303113"/>
                  </a:lnTo>
                  <a:lnTo>
                    <a:pt x="0" y="230311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1758582" y="1003475"/>
              <a:ext cx="3050103" cy="2215137"/>
            </a:xfrm>
            <a:custGeom>
              <a:avLst/>
              <a:gdLst/>
              <a:ahLst/>
              <a:cxnLst/>
              <a:rect l="l" t="t" r="r" b="b"/>
              <a:pathLst>
                <a:path w="3050103" h="2215137">
                  <a:moveTo>
                    <a:pt x="0" y="0"/>
                  </a:moveTo>
                  <a:lnTo>
                    <a:pt x="3050103" y="0"/>
                  </a:lnTo>
                  <a:lnTo>
                    <a:pt x="3050103" y="2215137"/>
                  </a:lnTo>
                  <a:lnTo>
                    <a:pt x="0" y="221513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0" y="4073166"/>
              <a:ext cx="2531966" cy="2531966"/>
            </a:xfrm>
            <a:custGeom>
              <a:avLst/>
              <a:gdLst/>
              <a:ahLst/>
              <a:cxnLst/>
              <a:rect l="l" t="t" r="r" b="b"/>
              <a:pathLst>
                <a:path w="2531966" h="2531966">
                  <a:moveTo>
                    <a:pt x="0" y="0"/>
                  </a:moveTo>
                  <a:lnTo>
                    <a:pt x="2531966" y="0"/>
                  </a:lnTo>
                  <a:lnTo>
                    <a:pt x="2531966" y="2531965"/>
                  </a:lnTo>
                  <a:lnTo>
                    <a:pt x="0" y="253196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a:off x="11758582" y="4073166"/>
              <a:ext cx="3286684" cy="2883654"/>
            </a:xfrm>
            <a:custGeom>
              <a:avLst/>
              <a:gdLst/>
              <a:ahLst/>
              <a:cxnLst/>
              <a:rect l="l" t="t" r="r" b="b"/>
              <a:pathLst>
                <a:path w="3286684" h="2883654">
                  <a:moveTo>
                    <a:pt x="0" y="0"/>
                  </a:moveTo>
                  <a:lnTo>
                    <a:pt x="3286684" y="0"/>
                  </a:lnTo>
                  <a:lnTo>
                    <a:pt x="3286684" y="2883653"/>
                  </a:lnTo>
                  <a:lnTo>
                    <a:pt x="0" y="28836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Freeform 10"/>
            <p:cNvSpPr/>
            <p:nvPr/>
          </p:nvSpPr>
          <p:spPr>
            <a:xfrm>
              <a:off x="12200475" y="4476502"/>
              <a:ext cx="2234875" cy="1466406"/>
            </a:xfrm>
            <a:custGeom>
              <a:avLst/>
              <a:gdLst/>
              <a:ahLst/>
              <a:cxnLst/>
              <a:rect l="l" t="t" r="r" b="b"/>
              <a:pathLst>
                <a:path w="2234875" h="1466406">
                  <a:moveTo>
                    <a:pt x="0" y="0"/>
                  </a:moveTo>
                  <a:lnTo>
                    <a:pt x="2234875" y="0"/>
                  </a:lnTo>
                  <a:lnTo>
                    <a:pt x="2234875" y="1466406"/>
                  </a:lnTo>
                  <a:lnTo>
                    <a:pt x="0" y="1466406"/>
                  </a:lnTo>
                  <a:lnTo>
                    <a:pt x="0" y="0"/>
                  </a:lnTo>
                  <a:close/>
                </a:path>
              </a:pathLst>
            </a:custGeom>
            <a:blipFill>
              <a:blip r:embed="rId13"/>
              <a:stretch>
                <a:fillRect t="-4961" b="-4961"/>
              </a:stretch>
            </a:blipFill>
          </p:spPr>
        </p:sp>
        <p:sp>
          <p:nvSpPr>
            <p:cNvPr id="11" name="Freeform 11"/>
            <p:cNvSpPr/>
            <p:nvPr/>
          </p:nvSpPr>
          <p:spPr>
            <a:xfrm>
              <a:off x="5110239" y="1567969"/>
              <a:ext cx="3947024" cy="3947024"/>
            </a:xfrm>
            <a:custGeom>
              <a:avLst/>
              <a:gdLst/>
              <a:ahLst/>
              <a:cxnLst/>
              <a:rect l="l" t="t" r="r" b="b"/>
              <a:pathLst>
                <a:path w="3947024" h="3947024">
                  <a:moveTo>
                    <a:pt x="0" y="0"/>
                  </a:moveTo>
                  <a:lnTo>
                    <a:pt x="3947024" y="0"/>
                  </a:lnTo>
                  <a:lnTo>
                    <a:pt x="3947024" y="3947024"/>
                  </a:lnTo>
                  <a:lnTo>
                    <a:pt x="0" y="3947024"/>
                  </a:lnTo>
                  <a:lnTo>
                    <a:pt x="0" y="0"/>
                  </a:lnTo>
                  <a:close/>
                </a:path>
              </a:pathLst>
            </a:custGeom>
            <a:blipFill>
              <a:blip r:embed="rId14">
                <a:alphaModFix amt="92000"/>
                <a:extLst>
                  <a:ext uri="{96DAC541-7B7A-43D3-8B79-37D633B846F1}">
                    <asvg:svgBlip xmlns:asvg="http://schemas.microsoft.com/office/drawing/2016/SVG/main" r:embed="rId15"/>
                  </a:ext>
                </a:extLst>
              </a:blip>
              <a:stretch>
                <a:fillRect/>
              </a:stretch>
            </a:blipFill>
            <a:ln cap="sq">
              <a:noFill/>
              <a:prstDash val="solid"/>
              <a:miter/>
            </a:ln>
          </p:spPr>
        </p:sp>
        <p:sp>
          <p:nvSpPr>
            <p:cNvPr id="12" name="Freeform 12"/>
            <p:cNvSpPr/>
            <p:nvPr/>
          </p:nvSpPr>
          <p:spPr>
            <a:xfrm>
              <a:off x="2873250" y="4265288"/>
              <a:ext cx="2615185" cy="2147721"/>
            </a:xfrm>
            <a:custGeom>
              <a:avLst/>
              <a:gdLst/>
              <a:ahLst/>
              <a:cxnLst/>
              <a:rect l="l" t="t" r="r" b="b"/>
              <a:pathLst>
                <a:path w="2615185" h="2147721">
                  <a:moveTo>
                    <a:pt x="0" y="0"/>
                  </a:moveTo>
                  <a:lnTo>
                    <a:pt x="2615185" y="0"/>
                  </a:lnTo>
                  <a:lnTo>
                    <a:pt x="2615185" y="2147721"/>
                  </a:lnTo>
                  <a:lnTo>
                    <a:pt x="0" y="214772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3" name="TextBox 13"/>
            <p:cNvSpPr txBox="1"/>
            <p:nvPr/>
          </p:nvSpPr>
          <p:spPr>
            <a:xfrm>
              <a:off x="547647" y="19050"/>
              <a:ext cx="1436671" cy="589365"/>
            </a:xfrm>
            <a:prstGeom prst="rect">
              <a:avLst/>
            </a:prstGeom>
          </p:spPr>
          <p:txBody>
            <a:bodyPr lIns="0" tIns="0" rIns="0" bIns="0" rtlCol="0" anchor="t">
              <a:spAutoFit/>
            </a:bodyPr>
            <a:lstStyle/>
            <a:p>
              <a:pPr algn="ctr">
                <a:lnSpc>
                  <a:spcPts val="3234"/>
                </a:lnSpc>
                <a:spcBef>
                  <a:spcPct val="0"/>
                </a:spcBef>
              </a:pPr>
              <a:r>
                <a:rPr lang="en-US" sz="2995" b="1">
                  <a:solidFill>
                    <a:srgbClr val="000000"/>
                  </a:solidFill>
                  <a:latin typeface="Arimo Bold"/>
                  <a:ea typeface="Arimo Bold"/>
                  <a:cs typeface="Arimo Bold"/>
                  <a:sym typeface="Arimo Bold"/>
                </a:rPr>
                <a:t>Audio</a:t>
              </a:r>
            </a:p>
          </p:txBody>
        </p:sp>
        <p:sp>
          <p:nvSpPr>
            <p:cNvPr id="14" name="TextBox 14"/>
            <p:cNvSpPr txBox="1"/>
            <p:nvPr/>
          </p:nvSpPr>
          <p:spPr>
            <a:xfrm>
              <a:off x="575493" y="3391647"/>
              <a:ext cx="1380979" cy="589365"/>
            </a:xfrm>
            <a:prstGeom prst="rect">
              <a:avLst/>
            </a:prstGeom>
          </p:spPr>
          <p:txBody>
            <a:bodyPr lIns="0" tIns="0" rIns="0" bIns="0" rtlCol="0" anchor="t">
              <a:spAutoFit/>
            </a:bodyPr>
            <a:lstStyle/>
            <a:p>
              <a:pPr algn="ctr">
                <a:lnSpc>
                  <a:spcPts val="3234"/>
                </a:lnSpc>
                <a:spcBef>
                  <a:spcPct val="0"/>
                </a:spcBef>
              </a:pPr>
              <a:r>
                <a:rPr lang="en-US" sz="2995" b="1">
                  <a:solidFill>
                    <a:srgbClr val="000000"/>
                  </a:solidFill>
                  <a:latin typeface="Arimo Bold"/>
                  <a:ea typeface="Arimo Bold"/>
                  <a:cs typeface="Arimo Bold"/>
                  <a:sym typeface="Arimo Bold"/>
                </a:rPr>
                <a:t>Video</a:t>
              </a:r>
            </a:p>
          </p:txBody>
        </p:sp>
        <p:sp>
          <p:nvSpPr>
            <p:cNvPr id="15" name="TextBox 15"/>
            <p:cNvSpPr txBox="1"/>
            <p:nvPr/>
          </p:nvSpPr>
          <p:spPr>
            <a:xfrm>
              <a:off x="12527933" y="19050"/>
              <a:ext cx="1747982" cy="589365"/>
            </a:xfrm>
            <a:prstGeom prst="rect">
              <a:avLst/>
            </a:prstGeom>
          </p:spPr>
          <p:txBody>
            <a:bodyPr lIns="0" tIns="0" rIns="0" bIns="0" rtlCol="0" anchor="t">
              <a:spAutoFit/>
            </a:bodyPr>
            <a:lstStyle/>
            <a:p>
              <a:pPr algn="ctr">
                <a:lnSpc>
                  <a:spcPts val="3234"/>
                </a:lnSpc>
                <a:spcBef>
                  <a:spcPct val="0"/>
                </a:spcBef>
              </a:pPr>
              <a:r>
                <a:rPr lang="en-US" sz="2995" b="1">
                  <a:solidFill>
                    <a:srgbClr val="000000"/>
                  </a:solidFill>
                  <a:latin typeface="Arimo Bold"/>
                  <a:ea typeface="Arimo Bold"/>
                  <a:cs typeface="Arimo Bold"/>
                  <a:sym typeface="Arimo Bold"/>
                </a:rPr>
                <a:t>Images</a:t>
              </a:r>
            </a:p>
          </p:txBody>
        </p:sp>
        <p:sp>
          <p:nvSpPr>
            <p:cNvPr id="16" name="TextBox 16"/>
            <p:cNvSpPr txBox="1"/>
            <p:nvPr/>
          </p:nvSpPr>
          <p:spPr>
            <a:xfrm>
              <a:off x="12796017" y="3360732"/>
              <a:ext cx="1211815" cy="589365"/>
            </a:xfrm>
            <a:prstGeom prst="rect">
              <a:avLst/>
            </a:prstGeom>
          </p:spPr>
          <p:txBody>
            <a:bodyPr lIns="0" tIns="0" rIns="0" bIns="0" rtlCol="0" anchor="t">
              <a:spAutoFit/>
            </a:bodyPr>
            <a:lstStyle/>
            <a:p>
              <a:pPr algn="ctr">
                <a:lnSpc>
                  <a:spcPts val="3234"/>
                </a:lnSpc>
                <a:spcBef>
                  <a:spcPct val="0"/>
                </a:spcBef>
              </a:pPr>
              <a:r>
                <a:rPr lang="en-US" sz="2995" b="1">
                  <a:solidFill>
                    <a:srgbClr val="000000"/>
                  </a:solidFill>
                  <a:latin typeface="Arimo Bold"/>
                  <a:ea typeface="Arimo Bold"/>
                  <a:cs typeface="Arimo Bold"/>
                  <a:sym typeface="Arimo Bold"/>
                </a:rPr>
                <a:t>Textt</a:t>
              </a:r>
            </a:p>
          </p:txBody>
        </p:sp>
        <p:sp>
          <p:nvSpPr>
            <p:cNvPr id="17" name="Freeform 17"/>
            <p:cNvSpPr/>
            <p:nvPr/>
          </p:nvSpPr>
          <p:spPr>
            <a:xfrm rot="10595524">
              <a:off x="8872953" y="1245100"/>
              <a:ext cx="2615185" cy="2147721"/>
            </a:xfrm>
            <a:custGeom>
              <a:avLst/>
              <a:gdLst/>
              <a:ahLst/>
              <a:cxnLst/>
              <a:rect l="l" t="t" r="r" b="b"/>
              <a:pathLst>
                <a:path w="2615185" h="2147721">
                  <a:moveTo>
                    <a:pt x="0" y="0"/>
                  </a:moveTo>
                  <a:lnTo>
                    <a:pt x="2615186" y="0"/>
                  </a:lnTo>
                  <a:lnTo>
                    <a:pt x="2615186" y="2147721"/>
                  </a:lnTo>
                  <a:lnTo>
                    <a:pt x="0" y="214772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8" name="Freeform 18"/>
            <p:cNvSpPr/>
            <p:nvPr/>
          </p:nvSpPr>
          <p:spPr>
            <a:xfrm flipH="1">
              <a:off x="8644154" y="4148789"/>
              <a:ext cx="2615185" cy="2147721"/>
            </a:xfrm>
            <a:custGeom>
              <a:avLst/>
              <a:gdLst/>
              <a:ahLst/>
              <a:cxnLst/>
              <a:rect l="l" t="t" r="r" b="b"/>
              <a:pathLst>
                <a:path w="2615185" h="2147721">
                  <a:moveTo>
                    <a:pt x="2615185" y="0"/>
                  </a:moveTo>
                  <a:lnTo>
                    <a:pt x="0" y="0"/>
                  </a:lnTo>
                  <a:lnTo>
                    <a:pt x="0" y="2147721"/>
                  </a:lnTo>
                  <a:lnTo>
                    <a:pt x="2615185" y="2147721"/>
                  </a:lnTo>
                  <a:lnTo>
                    <a:pt x="2615185"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9" name="Freeform 19"/>
            <p:cNvSpPr/>
            <p:nvPr/>
          </p:nvSpPr>
          <p:spPr>
            <a:xfrm flipV="1">
              <a:off x="2531966" y="1393760"/>
              <a:ext cx="2615185" cy="2147721"/>
            </a:xfrm>
            <a:custGeom>
              <a:avLst/>
              <a:gdLst/>
              <a:ahLst/>
              <a:cxnLst/>
              <a:rect l="l" t="t" r="r" b="b"/>
              <a:pathLst>
                <a:path w="2615185" h="2147721">
                  <a:moveTo>
                    <a:pt x="0" y="2147721"/>
                  </a:moveTo>
                  <a:lnTo>
                    <a:pt x="2615185" y="2147721"/>
                  </a:lnTo>
                  <a:lnTo>
                    <a:pt x="2615185" y="0"/>
                  </a:lnTo>
                  <a:lnTo>
                    <a:pt x="0" y="0"/>
                  </a:lnTo>
                  <a:lnTo>
                    <a:pt x="0" y="2147721"/>
                  </a:lnTo>
                  <a:close/>
                </a:path>
              </a:pathLst>
            </a:custGeom>
            <a:blipFill>
              <a:blip r:embed="rId16">
                <a:extLst>
                  <a:ext uri="{96DAC541-7B7A-43D3-8B79-37D633B846F1}">
                    <asvg:svgBlip xmlns:asvg="http://schemas.microsoft.com/office/drawing/2016/SVG/main" r:embed="rId17"/>
                  </a:ext>
                </a:extLst>
              </a:blip>
              <a:stretch>
                <a:fillRect/>
              </a:stretch>
            </a:blipFill>
          </p:spPr>
        </p:sp>
      </p:grpSp>
      <p:sp>
        <p:nvSpPr>
          <p:cNvPr id="20" name="TextBox 20"/>
          <p:cNvSpPr txBox="1"/>
          <p:nvPr/>
        </p:nvSpPr>
        <p:spPr>
          <a:xfrm>
            <a:off x="1348740" y="876300"/>
            <a:ext cx="15590520" cy="967359"/>
          </a:xfrm>
          <a:prstGeom prst="rect">
            <a:avLst/>
          </a:prstGeom>
        </p:spPr>
        <p:txBody>
          <a:bodyPr lIns="0" tIns="0" rIns="0" bIns="0" rtlCol="0" anchor="t">
            <a:spAutoFit/>
          </a:bodyPr>
          <a:lstStyle/>
          <a:p>
            <a:pPr algn="l">
              <a:lnSpc>
                <a:spcPts val="7128"/>
              </a:lnSpc>
            </a:pPr>
            <a:r>
              <a:rPr lang="en-US" sz="6600" b="1" dirty="0">
                <a:solidFill>
                  <a:srgbClr val="F16927"/>
                </a:solidFill>
                <a:latin typeface="Arimo Bold"/>
                <a:ea typeface="Arimo Bold"/>
                <a:cs typeface="Arimo Bold"/>
                <a:sym typeface="Arimo Bold"/>
              </a:rPr>
              <a:t>Generative AI</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F5F61-8DA7-2D50-7E88-CDF634F5EA39}"/>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E36DF202-8C69-20F2-9E1E-9F04E6BA65AC}"/>
              </a:ext>
            </a:extLst>
          </p:cNvPr>
          <p:cNvSpPr/>
          <p:nvPr/>
        </p:nvSpPr>
        <p:spPr>
          <a:xfrm>
            <a:off x="11374755" y="4730115"/>
            <a:ext cx="1908810" cy="422910"/>
          </a:xfrm>
          <a:custGeom>
            <a:avLst/>
            <a:gdLst/>
            <a:ahLst/>
            <a:cxnLst/>
            <a:rect l="l" t="t" r="r" b="b"/>
            <a:pathLst>
              <a:path w="1908810" h="422910">
                <a:moveTo>
                  <a:pt x="0" y="0"/>
                </a:moveTo>
                <a:lnTo>
                  <a:pt x="1908810" y="0"/>
                </a:lnTo>
                <a:lnTo>
                  <a:pt x="1908810" y="422910"/>
                </a:lnTo>
                <a:lnTo>
                  <a:pt x="0" y="422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a:extLst>
              <a:ext uri="{FF2B5EF4-FFF2-40B4-BE49-F238E27FC236}">
                <a16:creationId xmlns:a16="http://schemas.microsoft.com/office/drawing/2014/main" id="{7D1B1849-10AB-6F81-6939-4602560D0C6A}"/>
              </a:ext>
            </a:extLst>
          </p:cNvPr>
          <p:cNvSpPr/>
          <p:nvPr/>
        </p:nvSpPr>
        <p:spPr>
          <a:xfrm>
            <a:off x="16656938" y="8758698"/>
            <a:ext cx="1175701" cy="1259237"/>
          </a:xfrm>
          <a:custGeom>
            <a:avLst/>
            <a:gdLst/>
            <a:ahLst/>
            <a:cxnLst/>
            <a:rect l="l" t="t" r="r" b="b"/>
            <a:pathLst>
              <a:path w="1175701" h="1259237">
                <a:moveTo>
                  <a:pt x="0" y="0"/>
                </a:moveTo>
                <a:lnTo>
                  <a:pt x="1175701" y="0"/>
                </a:lnTo>
                <a:lnTo>
                  <a:pt x="1175701" y="1259237"/>
                </a:lnTo>
                <a:lnTo>
                  <a:pt x="0" y="1259237"/>
                </a:lnTo>
                <a:lnTo>
                  <a:pt x="0" y="0"/>
                </a:lnTo>
                <a:close/>
              </a:path>
            </a:pathLst>
          </a:custGeom>
          <a:blipFill>
            <a:blip r:embed="rId4"/>
            <a:stretch>
              <a:fillRect r="-386841"/>
            </a:stretch>
          </a:blipFill>
        </p:spPr>
      </p:sp>
      <p:sp>
        <p:nvSpPr>
          <p:cNvPr id="24" name="TextBox 23">
            <a:extLst>
              <a:ext uri="{FF2B5EF4-FFF2-40B4-BE49-F238E27FC236}">
                <a16:creationId xmlns:a16="http://schemas.microsoft.com/office/drawing/2014/main" id="{707E3A43-7505-D354-DF47-CDA96D6534D5}"/>
              </a:ext>
            </a:extLst>
          </p:cNvPr>
          <p:cNvSpPr txBox="1"/>
          <p:nvPr/>
        </p:nvSpPr>
        <p:spPr>
          <a:xfrm>
            <a:off x="6807517" y="3827206"/>
            <a:ext cx="9134475" cy="2554545"/>
          </a:xfrm>
          <a:prstGeom prst="rect">
            <a:avLst/>
          </a:prstGeom>
          <a:noFill/>
        </p:spPr>
        <p:txBody>
          <a:bodyPr wrap="square">
            <a:spAutoFit/>
          </a:bodyPr>
          <a:lstStyle/>
          <a:p>
            <a:r>
              <a:rPr lang="en-US" sz="4000" b="1" i="0" dirty="0">
                <a:solidFill>
                  <a:srgbClr val="181818"/>
                </a:solidFill>
                <a:effectLst/>
                <a:latin typeface="Arial" panose="020B0604020202020204" pitchFamily="34" charset="0"/>
                <a:cs typeface="Arial" panose="020B0604020202020204" pitchFamily="34" charset="0"/>
              </a:rPr>
              <a:t>Yesterday is history, </a:t>
            </a:r>
          </a:p>
          <a:p>
            <a:r>
              <a:rPr lang="en-US" sz="4000" b="1" i="0" dirty="0">
                <a:solidFill>
                  <a:srgbClr val="181818"/>
                </a:solidFill>
                <a:effectLst/>
                <a:latin typeface="Arial" panose="020B0604020202020204" pitchFamily="34" charset="0"/>
                <a:cs typeface="Arial" panose="020B0604020202020204" pitchFamily="34" charset="0"/>
              </a:rPr>
              <a:t>tomorrow is a mystery,</a:t>
            </a:r>
          </a:p>
          <a:p>
            <a:r>
              <a:rPr lang="en-US" sz="4000" b="1" i="0" dirty="0">
                <a:solidFill>
                  <a:srgbClr val="181818"/>
                </a:solidFill>
                <a:effectLst/>
                <a:latin typeface="Arial" panose="020B0604020202020204" pitchFamily="34" charset="0"/>
                <a:cs typeface="Arial" panose="020B0604020202020204" pitchFamily="34" charset="0"/>
              </a:rPr>
              <a:t>today is a gift of God, which is why we call it the present.</a:t>
            </a:r>
            <a:endParaRPr lang="en-IN" sz="4000" b="1" dirty="0">
              <a:latin typeface="Arial" panose="020B0604020202020204" pitchFamily="34" charset="0"/>
              <a:cs typeface="Arial" panose="020B0604020202020204" pitchFamily="34" charset="0"/>
            </a:endParaRPr>
          </a:p>
        </p:txBody>
      </p:sp>
      <p:pic>
        <p:nvPicPr>
          <p:cNvPr id="7170" name="Picture 2" descr="Sarah Losh and Alice Morse Earle, Antiquarians - The New York Times">
            <a:extLst>
              <a:ext uri="{FF2B5EF4-FFF2-40B4-BE49-F238E27FC236}">
                <a16:creationId xmlns:a16="http://schemas.microsoft.com/office/drawing/2014/main" id="{DF8388A4-8042-61E0-FEEC-0C18F1BCE7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1062" y="2019300"/>
            <a:ext cx="4438650" cy="626745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1F0EE37C-773F-2B6F-51E7-4AFB9F366EDA}"/>
              </a:ext>
            </a:extLst>
          </p:cNvPr>
          <p:cNvSpPr txBox="1"/>
          <p:nvPr/>
        </p:nvSpPr>
        <p:spPr>
          <a:xfrm>
            <a:off x="13868400" y="6430297"/>
            <a:ext cx="2209800" cy="338554"/>
          </a:xfrm>
          <a:prstGeom prst="rect">
            <a:avLst/>
          </a:prstGeom>
          <a:noFill/>
        </p:spPr>
        <p:txBody>
          <a:bodyPr wrap="square">
            <a:spAutoFit/>
          </a:bodyPr>
          <a:lstStyle/>
          <a:p>
            <a:r>
              <a:rPr lang="en-US" sz="1600" b="1" i="0" dirty="0">
                <a:solidFill>
                  <a:srgbClr val="FF0000"/>
                </a:solidFill>
                <a:effectLst/>
                <a:latin typeface="Arial" panose="020B0604020202020204" pitchFamily="34" charset="0"/>
                <a:cs typeface="Arial" panose="020B0604020202020204" pitchFamily="34" charset="0"/>
              </a:rPr>
              <a:t>- Alice Morse Earle</a:t>
            </a:r>
            <a:endParaRPr lang="en-IN" sz="16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364958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CDF94-686A-E675-533C-0F8BEF57CA51}"/>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3322F1CD-A0CE-464B-8021-929712067FC7}"/>
              </a:ext>
            </a:extLst>
          </p:cNvPr>
          <p:cNvSpPr/>
          <p:nvPr/>
        </p:nvSpPr>
        <p:spPr>
          <a:xfrm>
            <a:off x="11374755" y="4730115"/>
            <a:ext cx="1908810" cy="422910"/>
          </a:xfrm>
          <a:custGeom>
            <a:avLst/>
            <a:gdLst/>
            <a:ahLst/>
            <a:cxnLst/>
            <a:rect l="l" t="t" r="r" b="b"/>
            <a:pathLst>
              <a:path w="1908810" h="422910">
                <a:moveTo>
                  <a:pt x="0" y="0"/>
                </a:moveTo>
                <a:lnTo>
                  <a:pt x="1908810" y="0"/>
                </a:lnTo>
                <a:lnTo>
                  <a:pt x="1908810" y="422910"/>
                </a:lnTo>
                <a:lnTo>
                  <a:pt x="0" y="422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a:extLst>
              <a:ext uri="{FF2B5EF4-FFF2-40B4-BE49-F238E27FC236}">
                <a16:creationId xmlns:a16="http://schemas.microsoft.com/office/drawing/2014/main" id="{EDEFF4E4-5916-C826-89BD-0DE4544A3F46}"/>
              </a:ext>
            </a:extLst>
          </p:cNvPr>
          <p:cNvSpPr/>
          <p:nvPr/>
        </p:nvSpPr>
        <p:spPr>
          <a:xfrm>
            <a:off x="16656938" y="8758698"/>
            <a:ext cx="1175701" cy="1259237"/>
          </a:xfrm>
          <a:custGeom>
            <a:avLst/>
            <a:gdLst/>
            <a:ahLst/>
            <a:cxnLst/>
            <a:rect l="l" t="t" r="r" b="b"/>
            <a:pathLst>
              <a:path w="1175701" h="1259237">
                <a:moveTo>
                  <a:pt x="0" y="0"/>
                </a:moveTo>
                <a:lnTo>
                  <a:pt x="1175701" y="0"/>
                </a:lnTo>
                <a:lnTo>
                  <a:pt x="1175701" y="1259237"/>
                </a:lnTo>
                <a:lnTo>
                  <a:pt x="0" y="1259237"/>
                </a:lnTo>
                <a:lnTo>
                  <a:pt x="0" y="0"/>
                </a:lnTo>
                <a:close/>
              </a:path>
            </a:pathLst>
          </a:custGeom>
          <a:blipFill>
            <a:blip r:embed="rId4"/>
            <a:stretch>
              <a:fillRect r="-386841"/>
            </a:stretch>
          </a:blipFill>
        </p:spPr>
      </p:sp>
      <p:sp>
        <p:nvSpPr>
          <p:cNvPr id="5" name="TextBox 2">
            <a:extLst>
              <a:ext uri="{FF2B5EF4-FFF2-40B4-BE49-F238E27FC236}">
                <a16:creationId xmlns:a16="http://schemas.microsoft.com/office/drawing/2014/main" id="{55DF0F0C-FAF3-85FD-3ADF-B80E4F10F400}"/>
              </a:ext>
            </a:extLst>
          </p:cNvPr>
          <p:cNvSpPr txBox="1"/>
          <p:nvPr/>
        </p:nvSpPr>
        <p:spPr>
          <a:xfrm>
            <a:off x="1348740" y="1115330"/>
            <a:ext cx="15590520" cy="910506"/>
          </a:xfrm>
          <a:prstGeom prst="rect">
            <a:avLst/>
          </a:prstGeom>
        </p:spPr>
        <p:txBody>
          <a:bodyPr lIns="0" tIns="0" rIns="0" bIns="0" rtlCol="0" anchor="t">
            <a:spAutoFit/>
          </a:bodyPr>
          <a:lstStyle/>
          <a:p>
            <a:pPr algn="l">
              <a:lnSpc>
                <a:spcPts val="7128"/>
              </a:lnSpc>
            </a:pPr>
            <a:r>
              <a:rPr lang="en-US" sz="6600" b="1" dirty="0" err="1">
                <a:solidFill>
                  <a:srgbClr val="48A2C3"/>
                </a:solidFill>
                <a:latin typeface="Arimo Bold"/>
                <a:ea typeface="Arimo Bold"/>
                <a:cs typeface="Arimo Bold"/>
                <a:sym typeface="Arimo Bold"/>
              </a:rPr>
              <a:t>Gen</a:t>
            </a:r>
            <a:r>
              <a:rPr lang="en-US" sz="6600" b="1" dirty="0" err="1">
                <a:solidFill>
                  <a:srgbClr val="F16927"/>
                </a:solidFill>
                <a:latin typeface="Arimo Bold"/>
                <a:ea typeface="Arimo Bold"/>
                <a:cs typeface="Arimo Bold"/>
                <a:sym typeface="Arimo Bold"/>
              </a:rPr>
              <a:t>AI</a:t>
            </a:r>
            <a:r>
              <a:rPr lang="en-US" sz="6600" b="1" dirty="0">
                <a:solidFill>
                  <a:srgbClr val="48A2C3"/>
                </a:solidFill>
                <a:latin typeface="Arimo Bold"/>
                <a:ea typeface="Arimo Bold"/>
                <a:cs typeface="Arimo Bold"/>
                <a:sym typeface="Arimo Bold"/>
              </a:rPr>
              <a:t> is not a new concept</a:t>
            </a:r>
            <a:endParaRPr lang="en-US" sz="6600" b="1" dirty="0">
              <a:solidFill>
                <a:srgbClr val="F16927"/>
              </a:solidFill>
              <a:latin typeface="Arimo Bold"/>
              <a:ea typeface="Arimo Bold"/>
              <a:cs typeface="Arimo Bold"/>
              <a:sym typeface="Arimo Bold"/>
            </a:endParaRPr>
          </a:p>
        </p:txBody>
      </p:sp>
      <p:pic>
        <p:nvPicPr>
          <p:cNvPr id="9" name="Picture 8">
            <a:extLst>
              <a:ext uri="{FF2B5EF4-FFF2-40B4-BE49-F238E27FC236}">
                <a16:creationId xmlns:a16="http://schemas.microsoft.com/office/drawing/2014/main" id="{4E062015-02BC-6D7A-C58E-FDACF2437B72}"/>
              </a:ext>
            </a:extLst>
          </p:cNvPr>
          <p:cNvPicPr>
            <a:picLocks noChangeAspect="1"/>
          </p:cNvPicPr>
          <p:nvPr/>
        </p:nvPicPr>
        <p:blipFill>
          <a:blip r:embed="rId5"/>
          <a:srcRect b="30626"/>
          <a:stretch/>
        </p:blipFill>
        <p:spPr>
          <a:xfrm>
            <a:off x="364797" y="3086100"/>
            <a:ext cx="17558406" cy="4887777"/>
          </a:xfrm>
          <a:prstGeom prst="rect">
            <a:avLst/>
          </a:prstGeom>
        </p:spPr>
      </p:pic>
    </p:spTree>
    <p:extLst>
      <p:ext uri="{BB962C8B-B14F-4D97-AF65-F5344CB8AC3E}">
        <p14:creationId xmlns:p14="http://schemas.microsoft.com/office/powerpoint/2010/main" val="3865245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222853" y="4948225"/>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490387" y="4948225"/>
            <a:ext cx="3646742" cy="4114800"/>
          </a:xfrm>
          <a:custGeom>
            <a:avLst/>
            <a:gdLst/>
            <a:ahLst/>
            <a:cxnLst/>
            <a:rect l="l" t="t" r="r" b="b"/>
            <a:pathLst>
              <a:path w="3646742" h="4114800">
                <a:moveTo>
                  <a:pt x="0" y="0"/>
                </a:moveTo>
                <a:lnTo>
                  <a:pt x="3646741" y="0"/>
                </a:lnTo>
                <a:lnTo>
                  <a:pt x="364674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290028" y="4948225"/>
            <a:ext cx="3651885" cy="4114800"/>
          </a:xfrm>
          <a:custGeom>
            <a:avLst/>
            <a:gdLst/>
            <a:ahLst/>
            <a:cxnLst/>
            <a:rect l="l" t="t" r="r" b="b"/>
            <a:pathLst>
              <a:path w="3651885" h="4114800">
                <a:moveTo>
                  <a:pt x="0" y="0"/>
                </a:moveTo>
                <a:lnTo>
                  <a:pt x="3651885" y="0"/>
                </a:lnTo>
                <a:lnTo>
                  <a:pt x="3651885"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1290028" y="6435654"/>
            <a:ext cx="2627371" cy="2627371"/>
          </a:xfrm>
          <a:custGeom>
            <a:avLst/>
            <a:gdLst/>
            <a:ahLst/>
            <a:cxnLst/>
            <a:rect l="l" t="t" r="r" b="b"/>
            <a:pathLst>
              <a:path w="2627371" h="2627371">
                <a:moveTo>
                  <a:pt x="0" y="0"/>
                </a:moveTo>
                <a:lnTo>
                  <a:pt x="2627371" y="0"/>
                </a:lnTo>
                <a:lnTo>
                  <a:pt x="2627371" y="2627371"/>
                </a:lnTo>
                <a:lnTo>
                  <a:pt x="0" y="26273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TextBox 6"/>
          <p:cNvSpPr txBox="1"/>
          <p:nvPr/>
        </p:nvSpPr>
        <p:spPr>
          <a:xfrm>
            <a:off x="1348740" y="1115330"/>
            <a:ext cx="15590520" cy="967359"/>
          </a:xfrm>
          <a:prstGeom prst="rect">
            <a:avLst/>
          </a:prstGeom>
        </p:spPr>
        <p:txBody>
          <a:bodyPr lIns="0" tIns="0" rIns="0" bIns="0" rtlCol="0" anchor="t">
            <a:spAutoFit/>
          </a:bodyPr>
          <a:lstStyle/>
          <a:p>
            <a:pPr algn="l">
              <a:lnSpc>
                <a:spcPts val="7128"/>
              </a:lnSpc>
            </a:pPr>
            <a:r>
              <a:rPr lang="en-US" sz="6600" b="1">
                <a:solidFill>
                  <a:srgbClr val="48A2C3"/>
                </a:solidFill>
                <a:latin typeface="Arimo Bold"/>
                <a:ea typeface="Arimo Bold"/>
                <a:cs typeface="Arimo Bold"/>
                <a:sym typeface="Arimo Bold"/>
              </a:rPr>
              <a:t>What is</a:t>
            </a:r>
            <a:r>
              <a:rPr lang="en-US" sz="6600" b="1">
                <a:solidFill>
                  <a:srgbClr val="1893F8"/>
                </a:solidFill>
                <a:latin typeface="Arimo Bold"/>
                <a:ea typeface="Arimo Bold"/>
                <a:cs typeface="Arimo Bold"/>
                <a:sym typeface="Arimo Bold"/>
              </a:rPr>
              <a:t> </a:t>
            </a:r>
            <a:r>
              <a:rPr lang="en-US" sz="6600" b="1">
                <a:solidFill>
                  <a:srgbClr val="F16927"/>
                </a:solidFill>
                <a:latin typeface="Arimo Bold"/>
                <a:ea typeface="Arimo Bold"/>
                <a:cs typeface="Arimo Bold"/>
                <a:sym typeface="Arimo Bold"/>
              </a:rPr>
              <a:t>AI</a:t>
            </a:r>
            <a:r>
              <a:rPr lang="en-US" sz="6600" b="1">
                <a:solidFill>
                  <a:srgbClr val="48A2C3"/>
                </a:solidFill>
                <a:latin typeface="Arimo Bold"/>
                <a:ea typeface="Arimo Bold"/>
                <a:cs typeface="Arimo Bold"/>
                <a:sym typeface="Arimo Bold"/>
              </a:rPr>
              <a:t>?</a:t>
            </a:r>
          </a:p>
        </p:txBody>
      </p:sp>
      <p:sp>
        <p:nvSpPr>
          <p:cNvPr id="7" name="TextBox 7"/>
          <p:cNvSpPr txBox="1"/>
          <p:nvPr/>
        </p:nvSpPr>
        <p:spPr>
          <a:xfrm>
            <a:off x="1484993" y="2849620"/>
            <a:ext cx="15590520" cy="1303098"/>
          </a:xfrm>
          <a:prstGeom prst="rect">
            <a:avLst/>
          </a:prstGeom>
        </p:spPr>
        <p:txBody>
          <a:bodyPr lIns="0" tIns="0" rIns="0" bIns="0" rtlCol="0" anchor="t">
            <a:spAutoFit/>
          </a:bodyPr>
          <a:lstStyle/>
          <a:p>
            <a:pPr algn="l">
              <a:lnSpc>
                <a:spcPts val="3239"/>
              </a:lnSpc>
            </a:pPr>
            <a:r>
              <a:rPr lang="en-US" sz="2999">
                <a:solidFill>
                  <a:srgbClr val="000000"/>
                </a:solidFill>
                <a:latin typeface="Arial"/>
                <a:ea typeface="Arial"/>
                <a:cs typeface="Arial"/>
                <a:sym typeface="Arial"/>
              </a:rPr>
              <a:t>Artificial Intelligence (AI) is the simulation of human intelligence by machines, enabling them to perform tasks that typically require human cognition, such as decision-making and problem-solving.</a:t>
            </a:r>
          </a:p>
        </p:txBody>
      </p:sp>
      <p:sp>
        <p:nvSpPr>
          <p:cNvPr id="8" name="Freeform 8"/>
          <p:cNvSpPr/>
          <p:nvPr/>
        </p:nvSpPr>
        <p:spPr>
          <a:xfrm>
            <a:off x="16656938" y="8758698"/>
            <a:ext cx="1175701" cy="1259237"/>
          </a:xfrm>
          <a:custGeom>
            <a:avLst/>
            <a:gdLst/>
            <a:ahLst/>
            <a:cxnLst/>
            <a:rect l="l" t="t" r="r" b="b"/>
            <a:pathLst>
              <a:path w="1175701" h="1259237">
                <a:moveTo>
                  <a:pt x="0" y="0"/>
                </a:moveTo>
                <a:lnTo>
                  <a:pt x="1175701" y="0"/>
                </a:lnTo>
                <a:lnTo>
                  <a:pt x="1175701" y="1259237"/>
                </a:lnTo>
                <a:lnTo>
                  <a:pt x="0" y="1259237"/>
                </a:lnTo>
                <a:lnTo>
                  <a:pt x="0" y="0"/>
                </a:lnTo>
                <a:close/>
              </a:path>
            </a:pathLst>
          </a:custGeom>
          <a:blipFill>
            <a:blip r:embed="rId10"/>
            <a:stretch>
              <a:fillRect r="-386841"/>
            </a:stretch>
          </a:blip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05EAD-09AD-85D4-2506-B4D817C2DAFE}"/>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75375442-CB54-8E78-5C35-B292CB371CAC}"/>
              </a:ext>
            </a:extLst>
          </p:cNvPr>
          <p:cNvSpPr/>
          <p:nvPr/>
        </p:nvSpPr>
        <p:spPr>
          <a:xfrm>
            <a:off x="11374755" y="4730115"/>
            <a:ext cx="1908810" cy="422910"/>
          </a:xfrm>
          <a:custGeom>
            <a:avLst/>
            <a:gdLst/>
            <a:ahLst/>
            <a:cxnLst/>
            <a:rect l="l" t="t" r="r" b="b"/>
            <a:pathLst>
              <a:path w="1908810" h="422910">
                <a:moveTo>
                  <a:pt x="0" y="0"/>
                </a:moveTo>
                <a:lnTo>
                  <a:pt x="1908810" y="0"/>
                </a:lnTo>
                <a:lnTo>
                  <a:pt x="1908810" y="422910"/>
                </a:lnTo>
                <a:lnTo>
                  <a:pt x="0" y="422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a:extLst>
              <a:ext uri="{FF2B5EF4-FFF2-40B4-BE49-F238E27FC236}">
                <a16:creationId xmlns:a16="http://schemas.microsoft.com/office/drawing/2014/main" id="{5B3F5878-C46E-C553-741B-D95D642BC2F4}"/>
              </a:ext>
            </a:extLst>
          </p:cNvPr>
          <p:cNvSpPr/>
          <p:nvPr/>
        </p:nvSpPr>
        <p:spPr>
          <a:xfrm>
            <a:off x="16656938" y="8758698"/>
            <a:ext cx="1175701" cy="1259237"/>
          </a:xfrm>
          <a:custGeom>
            <a:avLst/>
            <a:gdLst/>
            <a:ahLst/>
            <a:cxnLst/>
            <a:rect l="l" t="t" r="r" b="b"/>
            <a:pathLst>
              <a:path w="1175701" h="1259237">
                <a:moveTo>
                  <a:pt x="0" y="0"/>
                </a:moveTo>
                <a:lnTo>
                  <a:pt x="1175701" y="0"/>
                </a:lnTo>
                <a:lnTo>
                  <a:pt x="1175701" y="1259237"/>
                </a:lnTo>
                <a:lnTo>
                  <a:pt x="0" y="1259237"/>
                </a:lnTo>
                <a:lnTo>
                  <a:pt x="0" y="0"/>
                </a:lnTo>
                <a:close/>
              </a:path>
            </a:pathLst>
          </a:custGeom>
          <a:blipFill>
            <a:blip r:embed="rId4"/>
            <a:stretch>
              <a:fillRect r="-386841"/>
            </a:stretch>
          </a:blipFill>
        </p:spPr>
      </p:sp>
      <p:sp>
        <p:nvSpPr>
          <p:cNvPr id="7" name="TextBox 2">
            <a:extLst>
              <a:ext uri="{FF2B5EF4-FFF2-40B4-BE49-F238E27FC236}">
                <a16:creationId xmlns:a16="http://schemas.microsoft.com/office/drawing/2014/main" id="{E9AF5676-12F1-1209-EDE7-CDCA4336EF66}"/>
              </a:ext>
            </a:extLst>
          </p:cNvPr>
          <p:cNvSpPr txBox="1"/>
          <p:nvPr/>
        </p:nvSpPr>
        <p:spPr>
          <a:xfrm>
            <a:off x="1348740" y="1115330"/>
            <a:ext cx="15590520" cy="910506"/>
          </a:xfrm>
          <a:prstGeom prst="rect">
            <a:avLst/>
          </a:prstGeom>
        </p:spPr>
        <p:txBody>
          <a:bodyPr lIns="0" tIns="0" rIns="0" bIns="0" rtlCol="0" anchor="t">
            <a:spAutoFit/>
          </a:bodyPr>
          <a:lstStyle/>
          <a:p>
            <a:pPr algn="l">
              <a:lnSpc>
                <a:spcPts val="7128"/>
              </a:lnSpc>
            </a:pPr>
            <a:r>
              <a:rPr lang="en-US" sz="6600" b="1" dirty="0" err="1">
                <a:solidFill>
                  <a:srgbClr val="48A2C3"/>
                </a:solidFill>
                <a:latin typeface="Arimo Bold"/>
                <a:ea typeface="Arimo Bold"/>
                <a:cs typeface="Arimo Bold"/>
                <a:sym typeface="Arimo Bold"/>
              </a:rPr>
              <a:t>Gen</a:t>
            </a:r>
            <a:r>
              <a:rPr lang="en-US" sz="6600" b="1" dirty="0" err="1">
                <a:solidFill>
                  <a:srgbClr val="F16927"/>
                </a:solidFill>
                <a:latin typeface="Arimo Bold"/>
                <a:ea typeface="Arimo Bold"/>
                <a:cs typeface="Arimo Bold"/>
                <a:sym typeface="Arimo Bold"/>
              </a:rPr>
              <a:t>AI</a:t>
            </a:r>
            <a:r>
              <a:rPr lang="en-US" sz="6600" b="1" dirty="0">
                <a:solidFill>
                  <a:srgbClr val="48A2C3"/>
                </a:solidFill>
                <a:latin typeface="Arimo Bold"/>
                <a:ea typeface="Arimo Bold"/>
                <a:cs typeface="Arimo Bold"/>
                <a:sym typeface="Arimo Bold"/>
              </a:rPr>
              <a:t> is not a new concept</a:t>
            </a:r>
            <a:endParaRPr lang="en-US" sz="6600" b="1" dirty="0">
              <a:solidFill>
                <a:srgbClr val="F16927"/>
              </a:solidFill>
              <a:latin typeface="Arimo Bold"/>
              <a:ea typeface="Arimo Bold"/>
              <a:cs typeface="Arimo Bold"/>
              <a:sym typeface="Arimo Bold"/>
            </a:endParaRPr>
          </a:p>
        </p:txBody>
      </p:sp>
      <p:pic>
        <p:nvPicPr>
          <p:cNvPr id="8194" name="Picture 2" descr="How to change voice of Siri on iPad &amp; iPhone?">
            <a:extLst>
              <a:ext uri="{FF2B5EF4-FFF2-40B4-BE49-F238E27FC236}">
                <a16:creationId xmlns:a16="http://schemas.microsoft.com/office/drawing/2014/main" id="{F9BD8033-36E5-3F60-3F2C-90AD4D81E7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0" y="2598896"/>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86804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21C8D-CAFC-090E-4747-2508537D0AFD}"/>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27D30D04-4319-8462-2E79-F2DD3BBD6AFF}"/>
              </a:ext>
            </a:extLst>
          </p:cNvPr>
          <p:cNvSpPr/>
          <p:nvPr/>
        </p:nvSpPr>
        <p:spPr>
          <a:xfrm>
            <a:off x="11374755" y="4730115"/>
            <a:ext cx="1908810" cy="422910"/>
          </a:xfrm>
          <a:custGeom>
            <a:avLst/>
            <a:gdLst/>
            <a:ahLst/>
            <a:cxnLst/>
            <a:rect l="l" t="t" r="r" b="b"/>
            <a:pathLst>
              <a:path w="1908810" h="422910">
                <a:moveTo>
                  <a:pt x="0" y="0"/>
                </a:moveTo>
                <a:lnTo>
                  <a:pt x="1908810" y="0"/>
                </a:lnTo>
                <a:lnTo>
                  <a:pt x="1908810" y="422910"/>
                </a:lnTo>
                <a:lnTo>
                  <a:pt x="0" y="422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a:extLst>
              <a:ext uri="{FF2B5EF4-FFF2-40B4-BE49-F238E27FC236}">
                <a16:creationId xmlns:a16="http://schemas.microsoft.com/office/drawing/2014/main" id="{4E914E78-56A5-3489-EDCB-71F051262CD9}"/>
              </a:ext>
            </a:extLst>
          </p:cNvPr>
          <p:cNvSpPr/>
          <p:nvPr/>
        </p:nvSpPr>
        <p:spPr>
          <a:xfrm>
            <a:off x="16656938" y="8758698"/>
            <a:ext cx="1175701" cy="1259237"/>
          </a:xfrm>
          <a:custGeom>
            <a:avLst/>
            <a:gdLst/>
            <a:ahLst/>
            <a:cxnLst/>
            <a:rect l="l" t="t" r="r" b="b"/>
            <a:pathLst>
              <a:path w="1175701" h="1259237">
                <a:moveTo>
                  <a:pt x="0" y="0"/>
                </a:moveTo>
                <a:lnTo>
                  <a:pt x="1175701" y="0"/>
                </a:lnTo>
                <a:lnTo>
                  <a:pt x="1175701" y="1259237"/>
                </a:lnTo>
                <a:lnTo>
                  <a:pt x="0" y="1259237"/>
                </a:lnTo>
                <a:lnTo>
                  <a:pt x="0" y="0"/>
                </a:lnTo>
                <a:close/>
              </a:path>
            </a:pathLst>
          </a:custGeom>
          <a:blipFill>
            <a:blip r:embed="rId4"/>
            <a:stretch>
              <a:fillRect r="-386841"/>
            </a:stretch>
          </a:blipFill>
        </p:spPr>
      </p:sp>
      <p:sp>
        <p:nvSpPr>
          <p:cNvPr id="7" name="TextBox 2">
            <a:extLst>
              <a:ext uri="{FF2B5EF4-FFF2-40B4-BE49-F238E27FC236}">
                <a16:creationId xmlns:a16="http://schemas.microsoft.com/office/drawing/2014/main" id="{DA13A216-C7F9-3CAF-77DA-65605CC135A7}"/>
              </a:ext>
            </a:extLst>
          </p:cNvPr>
          <p:cNvSpPr txBox="1"/>
          <p:nvPr/>
        </p:nvSpPr>
        <p:spPr>
          <a:xfrm>
            <a:off x="1348740" y="1115330"/>
            <a:ext cx="15590520" cy="910506"/>
          </a:xfrm>
          <a:prstGeom prst="rect">
            <a:avLst/>
          </a:prstGeom>
        </p:spPr>
        <p:txBody>
          <a:bodyPr lIns="0" tIns="0" rIns="0" bIns="0" rtlCol="0" anchor="t">
            <a:spAutoFit/>
          </a:bodyPr>
          <a:lstStyle/>
          <a:p>
            <a:pPr algn="l">
              <a:lnSpc>
                <a:spcPts val="7128"/>
              </a:lnSpc>
            </a:pPr>
            <a:r>
              <a:rPr lang="en-US" sz="6600" b="1" dirty="0" err="1">
                <a:solidFill>
                  <a:srgbClr val="48A2C3"/>
                </a:solidFill>
                <a:latin typeface="Arimo Bold"/>
                <a:ea typeface="Arimo Bold"/>
                <a:cs typeface="Arimo Bold"/>
                <a:sym typeface="Arimo Bold"/>
              </a:rPr>
              <a:t>Gen</a:t>
            </a:r>
            <a:r>
              <a:rPr lang="en-US" sz="6600" b="1" dirty="0" err="1">
                <a:solidFill>
                  <a:srgbClr val="F16927"/>
                </a:solidFill>
                <a:latin typeface="Arimo Bold"/>
                <a:ea typeface="Arimo Bold"/>
                <a:cs typeface="Arimo Bold"/>
                <a:sym typeface="Arimo Bold"/>
              </a:rPr>
              <a:t>AI</a:t>
            </a:r>
            <a:r>
              <a:rPr lang="en-US" sz="6600" b="1" dirty="0">
                <a:solidFill>
                  <a:srgbClr val="48A2C3"/>
                </a:solidFill>
                <a:latin typeface="Arimo Bold"/>
                <a:ea typeface="Arimo Bold"/>
                <a:cs typeface="Arimo Bold"/>
                <a:sym typeface="Arimo Bold"/>
              </a:rPr>
              <a:t> is not a new concept</a:t>
            </a:r>
            <a:endParaRPr lang="en-US" sz="6600" b="1" dirty="0">
              <a:solidFill>
                <a:srgbClr val="F16927"/>
              </a:solidFill>
              <a:latin typeface="Arimo Bold"/>
              <a:ea typeface="Arimo Bold"/>
              <a:cs typeface="Arimo Bold"/>
              <a:sym typeface="Arimo Bold"/>
            </a:endParaRPr>
          </a:p>
        </p:txBody>
      </p:sp>
      <p:pic>
        <p:nvPicPr>
          <p:cNvPr id="2" name="Picture 1">
            <a:extLst>
              <a:ext uri="{FF2B5EF4-FFF2-40B4-BE49-F238E27FC236}">
                <a16:creationId xmlns:a16="http://schemas.microsoft.com/office/drawing/2014/main" id="{F8F99089-2D0E-F7FE-F782-AD1F5B61B4D1}"/>
              </a:ext>
            </a:extLst>
          </p:cNvPr>
          <p:cNvPicPr>
            <a:picLocks noChangeAspect="1"/>
          </p:cNvPicPr>
          <p:nvPr/>
        </p:nvPicPr>
        <p:blipFill>
          <a:blip r:embed="rId5"/>
          <a:srcRect t="13027" b="7917"/>
          <a:stretch/>
        </p:blipFill>
        <p:spPr>
          <a:xfrm>
            <a:off x="1219200" y="2447104"/>
            <a:ext cx="15240000" cy="6777177"/>
          </a:xfrm>
          <a:prstGeom prst="rect">
            <a:avLst/>
          </a:prstGeom>
        </p:spPr>
      </p:pic>
    </p:spTree>
    <p:extLst>
      <p:ext uri="{BB962C8B-B14F-4D97-AF65-F5344CB8AC3E}">
        <p14:creationId xmlns:p14="http://schemas.microsoft.com/office/powerpoint/2010/main" val="273295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3BDD2-950A-BDE5-453D-A955F135A004}"/>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5050183F-29D9-EDD1-8FDB-77C56274A174}"/>
              </a:ext>
            </a:extLst>
          </p:cNvPr>
          <p:cNvSpPr/>
          <p:nvPr/>
        </p:nvSpPr>
        <p:spPr>
          <a:xfrm>
            <a:off x="11374755" y="4730115"/>
            <a:ext cx="1908810" cy="422910"/>
          </a:xfrm>
          <a:custGeom>
            <a:avLst/>
            <a:gdLst/>
            <a:ahLst/>
            <a:cxnLst/>
            <a:rect l="l" t="t" r="r" b="b"/>
            <a:pathLst>
              <a:path w="1908810" h="422910">
                <a:moveTo>
                  <a:pt x="0" y="0"/>
                </a:moveTo>
                <a:lnTo>
                  <a:pt x="1908810" y="0"/>
                </a:lnTo>
                <a:lnTo>
                  <a:pt x="1908810" y="422910"/>
                </a:lnTo>
                <a:lnTo>
                  <a:pt x="0" y="422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a:extLst>
              <a:ext uri="{FF2B5EF4-FFF2-40B4-BE49-F238E27FC236}">
                <a16:creationId xmlns:a16="http://schemas.microsoft.com/office/drawing/2014/main" id="{F1CB2AA2-BE10-93C8-30A0-F77AAD816FEB}"/>
              </a:ext>
            </a:extLst>
          </p:cNvPr>
          <p:cNvSpPr/>
          <p:nvPr/>
        </p:nvSpPr>
        <p:spPr>
          <a:xfrm>
            <a:off x="16656938" y="8758698"/>
            <a:ext cx="1175701" cy="1259237"/>
          </a:xfrm>
          <a:custGeom>
            <a:avLst/>
            <a:gdLst/>
            <a:ahLst/>
            <a:cxnLst/>
            <a:rect l="l" t="t" r="r" b="b"/>
            <a:pathLst>
              <a:path w="1175701" h="1259237">
                <a:moveTo>
                  <a:pt x="0" y="0"/>
                </a:moveTo>
                <a:lnTo>
                  <a:pt x="1175701" y="0"/>
                </a:lnTo>
                <a:lnTo>
                  <a:pt x="1175701" y="1259237"/>
                </a:lnTo>
                <a:lnTo>
                  <a:pt x="0" y="1259237"/>
                </a:lnTo>
                <a:lnTo>
                  <a:pt x="0" y="0"/>
                </a:lnTo>
                <a:close/>
              </a:path>
            </a:pathLst>
          </a:custGeom>
          <a:blipFill>
            <a:blip r:embed="rId4"/>
            <a:stretch>
              <a:fillRect r="-386841"/>
            </a:stretch>
          </a:blipFill>
        </p:spPr>
      </p:sp>
      <p:pic>
        <p:nvPicPr>
          <p:cNvPr id="2" name="Picture 1">
            <a:extLst>
              <a:ext uri="{FF2B5EF4-FFF2-40B4-BE49-F238E27FC236}">
                <a16:creationId xmlns:a16="http://schemas.microsoft.com/office/drawing/2014/main" id="{0FCAF8E9-6A1A-B6C3-96FC-5E7C1F4FA38E}"/>
              </a:ext>
            </a:extLst>
          </p:cNvPr>
          <p:cNvPicPr>
            <a:picLocks noChangeAspect="1"/>
          </p:cNvPicPr>
          <p:nvPr/>
        </p:nvPicPr>
        <p:blipFill>
          <a:blip r:embed="rId5"/>
          <a:srcRect l="4453" t="16529" r="4844" b="10489"/>
          <a:stretch/>
        </p:blipFill>
        <p:spPr>
          <a:xfrm>
            <a:off x="1828800" y="2100965"/>
            <a:ext cx="14803349" cy="6700135"/>
          </a:xfrm>
          <a:prstGeom prst="rect">
            <a:avLst/>
          </a:prstGeom>
        </p:spPr>
      </p:pic>
      <p:sp>
        <p:nvSpPr>
          <p:cNvPr id="6" name="TextBox 2">
            <a:extLst>
              <a:ext uri="{FF2B5EF4-FFF2-40B4-BE49-F238E27FC236}">
                <a16:creationId xmlns:a16="http://schemas.microsoft.com/office/drawing/2014/main" id="{C2F46C9D-6AF5-2DA6-1C5E-6D61F316113D}"/>
              </a:ext>
            </a:extLst>
          </p:cNvPr>
          <p:cNvSpPr txBox="1"/>
          <p:nvPr/>
        </p:nvSpPr>
        <p:spPr>
          <a:xfrm>
            <a:off x="1348740" y="801662"/>
            <a:ext cx="15590520" cy="910506"/>
          </a:xfrm>
          <a:prstGeom prst="rect">
            <a:avLst/>
          </a:prstGeom>
        </p:spPr>
        <p:txBody>
          <a:bodyPr lIns="0" tIns="0" rIns="0" bIns="0" rtlCol="0" anchor="t">
            <a:spAutoFit/>
          </a:bodyPr>
          <a:lstStyle/>
          <a:p>
            <a:pPr algn="l">
              <a:lnSpc>
                <a:spcPts val="7128"/>
              </a:lnSpc>
            </a:pPr>
            <a:r>
              <a:rPr lang="en-US" sz="6600" b="1" dirty="0">
                <a:solidFill>
                  <a:srgbClr val="48A2C3"/>
                </a:solidFill>
                <a:latin typeface="Arimo Bold"/>
                <a:ea typeface="Arimo Bold"/>
                <a:cs typeface="Arimo Bold"/>
                <a:sym typeface="Arimo Bold"/>
              </a:rPr>
              <a:t>What has </a:t>
            </a:r>
            <a:r>
              <a:rPr lang="en-US" sz="6600" b="1" dirty="0">
                <a:solidFill>
                  <a:srgbClr val="F16927"/>
                </a:solidFill>
                <a:latin typeface="Arimo Bold"/>
                <a:ea typeface="Arimo Bold"/>
                <a:cs typeface="Arimo Bold"/>
                <a:sym typeface="Arimo Bold"/>
              </a:rPr>
              <a:t>Changed?</a:t>
            </a:r>
          </a:p>
        </p:txBody>
      </p:sp>
    </p:spTree>
    <p:extLst>
      <p:ext uri="{BB962C8B-B14F-4D97-AF65-F5344CB8AC3E}">
        <p14:creationId xmlns:p14="http://schemas.microsoft.com/office/powerpoint/2010/main" val="21768713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EE60C-1800-B2FD-FF7D-3BAFC1725C1A}"/>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E00C6377-D455-58DE-8C0F-60E102C4363B}"/>
              </a:ext>
            </a:extLst>
          </p:cNvPr>
          <p:cNvSpPr/>
          <p:nvPr/>
        </p:nvSpPr>
        <p:spPr>
          <a:xfrm>
            <a:off x="11374755" y="4730115"/>
            <a:ext cx="1908810" cy="422910"/>
          </a:xfrm>
          <a:custGeom>
            <a:avLst/>
            <a:gdLst/>
            <a:ahLst/>
            <a:cxnLst/>
            <a:rect l="l" t="t" r="r" b="b"/>
            <a:pathLst>
              <a:path w="1908810" h="422910">
                <a:moveTo>
                  <a:pt x="0" y="0"/>
                </a:moveTo>
                <a:lnTo>
                  <a:pt x="1908810" y="0"/>
                </a:lnTo>
                <a:lnTo>
                  <a:pt x="1908810" y="422910"/>
                </a:lnTo>
                <a:lnTo>
                  <a:pt x="0" y="422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a:extLst>
              <a:ext uri="{FF2B5EF4-FFF2-40B4-BE49-F238E27FC236}">
                <a16:creationId xmlns:a16="http://schemas.microsoft.com/office/drawing/2014/main" id="{07FE8C49-128F-C0EA-A70A-6B7F8C2A15F8}"/>
              </a:ext>
            </a:extLst>
          </p:cNvPr>
          <p:cNvSpPr/>
          <p:nvPr/>
        </p:nvSpPr>
        <p:spPr>
          <a:xfrm>
            <a:off x="16656938" y="8758698"/>
            <a:ext cx="1175701" cy="1259237"/>
          </a:xfrm>
          <a:custGeom>
            <a:avLst/>
            <a:gdLst/>
            <a:ahLst/>
            <a:cxnLst/>
            <a:rect l="l" t="t" r="r" b="b"/>
            <a:pathLst>
              <a:path w="1175701" h="1259237">
                <a:moveTo>
                  <a:pt x="0" y="0"/>
                </a:moveTo>
                <a:lnTo>
                  <a:pt x="1175701" y="0"/>
                </a:lnTo>
                <a:lnTo>
                  <a:pt x="1175701" y="1259237"/>
                </a:lnTo>
                <a:lnTo>
                  <a:pt x="0" y="1259237"/>
                </a:lnTo>
                <a:lnTo>
                  <a:pt x="0" y="0"/>
                </a:lnTo>
                <a:close/>
              </a:path>
            </a:pathLst>
          </a:custGeom>
          <a:blipFill>
            <a:blip r:embed="rId4"/>
            <a:stretch>
              <a:fillRect r="-386841"/>
            </a:stretch>
          </a:blipFill>
        </p:spPr>
      </p:sp>
      <p:pic>
        <p:nvPicPr>
          <p:cNvPr id="2" name="Picture 1">
            <a:extLst>
              <a:ext uri="{FF2B5EF4-FFF2-40B4-BE49-F238E27FC236}">
                <a16:creationId xmlns:a16="http://schemas.microsoft.com/office/drawing/2014/main" id="{9B3551DA-51DD-0CA0-60A2-C2A5A2122F11}"/>
              </a:ext>
            </a:extLst>
          </p:cNvPr>
          <p:cNvPicPr>
            <a:picLocks noChangeAspect="1"/>
          </p:cNvPicPr>
          <p:nvPr/>
        </p:nvPicPr>
        <p:blipFill>
          <a:blip r:embed="rId5"/>
          <a:srcRect l="1718" t="11806" r="2032" b="7500"/>
          <a:stretch/>
        </p:blipFill>
        <p:spPr>
          <a:xfrm>
            <a:off x="1927228" y="2007100"/>
            <a:ext cx="14729710" cy="6946400"/>
          </a:xfrm>
          <a:prstGeom prst="rect">
            <a:avLst/>
          </a:prstGeom>
        </p:spPr>
      </p:pic>
      <p:sp>
        <p:nvSpPr>
          <p:cNvPr id="5" name="TextBox 2">
            <a:extLst>
              <a:ext uri="{FF2B5EF4-FFF2-40B4-BE49-F238E27FC236}">
                <a16:creationId xmlns:a16="http://schemas.microsoft.com/office/drawing/2014/main" id="{E039EB7D-9A42-0D91-DC50-ACE3EA287FF4}"/>
              </a:ext>
            </a:extLst>
          </p:cNvPr>
          <p:cNvSpPr txBox="1"/>
          <p:nvPr/>
        </p:nvSpPr>
        <p:spPr>
          <a:xfrm>
            <a:off x="1348740" y="801662"/>
            <a:ext cx="15590520" cy="910506"/>
          </a:xfrm>
          <a:prstGeom prst="rect">
            <a:avLst/>
          </a:prstGeom>
        </p:spPr>
        <p:txBody>
          <a:bodyPr lIns="0" tIns="0" rIns="0" bIns="0" rtlCol="0" anchor="t">
            <a:spAutoFit/>
          </a:bodyPr>
          <a:lstStyle/>
          <a:p>
            <a:pPr algn="l">
              <a:lnSpc>
                <a:spcPts val="7128"/>
              </a:lnSpc>
            </a:pPr>
            <a:r>
              <a:rPr lang="en-US" sz="6600" b="1" dirty="0">
                <a:solidFill>
                  <a:srgbClr val="48A2C3"/>
                </a:solidFill>
                <a:latin typeface="Arimo Bold"/>
                <a:ea typeface="Arimo Bold"/>
                <a:cs typeface="Arimo Bold"/>
                <a:sym typeface="Arimo Bold"/>
              </a:rPr>
              <a:t>What has </a:t>
            </a:r>
            <a:r>
              <a:rPr lang="en-US" sz="6600" b="1" dirty="0">
                <a:solidFill>
                  <a:srgbClr val="F16927"/>
                </a:solidFill>
                <a:latin typeface="Arimo Bold"/>
                <a:ea typeface="Arimo Bold"/>
                <a:cs typeface="Arimo Bold"/>
                <a:sym typeface="Arimo Bold"/>
              </a:rPr>
              <a:t>Changed?</a:t>
            </a:r>
          </a:p>
        </p:txBody>
      </p:sp>
    </p:spTree>
    <p:extLst>
      <p:ext uri="{BB962C8B-B14F-4D97-AF65-F5344CB8AC3E}">
        <p14:creationId xmlns:p14="http://schemas.microsoft.com/office/powerpoint/2010/main" val="31724853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609A6-C390-BE10-68FF-F079E7CCE95A}"/>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245C6184-37E7-B002-0009-82F4C544521E}"/>
              </a:ext>
            </a:extLst>
          </p:cNvPr>
          <p:cNvSpPr/>
          <p:nvPr/>
        </p:nvSpPr>
        <p:spPr>
          <a:xfrm>
            <a:off x="11374755" y="4730115"/>
            <a:ext cx="1908810" cy="422910"/>
          </a:xfrm>
          <a:custGeom>
            <a:avLst/>
            <a:gdLst/>
            <a:ahLst/>
            <a:cxnLst/>
            <a:rect l="l" t="t" r="r" b="b"/>
            <a:pathLst>
              <a:path w="1908810" h="422910">
                <a:moveTo>
                  <a:pt x="0" y="0"/>
                </a:moveTo>
                <a:lnTo>
                  <a:pt x="1908810" y="0"/>
                </a:lnTo>
                <a:lnTo>
                  <a:pt x="1908810" y="422910"/>
                </a:lnTo>
                <a:lnTo>
                  <a:pt x="0" y="422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a:extLst>
              <a:ext uri="{FF2B5EF4-FFF2-40B4-BE49-F238E27FC236}">
                <a16:creationId xmlns:a16="http://schemas.microsoft.com/office/drawing/2014/main" id="{311F52C0-7CF7-6D7E-EC6C-33EEBB4A7A11}"/>
              </a:ext>
            </a:extLst>
          </p:cNvPr>
          <p:cNvSpPr/>
          <p:nvPr/>
        </p:nvSpPr>
        <p:spPr>
          <a:xfrm>
            <a:off x="16656938" y="8758698"/>
            <a:ext cx="1175701" cy="1259237"/>
          </a:xfrm>
          <a:custGeom>
            <a:avLst/>
            <a:gdLst/>
            <a:ahLst/>
            <a:cxnLst/>
            <a:rect l="l" t="t" r="r" b="b"/>
            <a:pathLst>
              <a:path w="1175701" h="1259237">
                <a:moveTo>
                  <a:pt x="0" y="0"/>
                </a:moveTo>
                <a:lnTo>
                  <a:pt x="1175701" y="0"/>
                </a:lnTo>
                <a:lnTo>
                  <a:pt x="1175701" y="1259237"/>
                </a:lnTo>
                <a:lnTo>
                  <a:pt x="0" y="1259237"/>
                </a:lnTo>
                <a:lnTo>
                  <a:pt x="0" y="0"/>
                </a:lnTo>
                <a:close/>
              </a:path>
            </a:pathLst>
          </a:custGeom>
          <a:blipFill>
            <a:blip r:embed="rId4"/>
            <a:stretch>
              <a:fillRect r="-386841"/>
            </a:stretch>
          </a:blipFill>
        </p:spPr>
      </p:sp>
      <p:pic>
        <p:nvPicPr>
          <p:cNvPr id="2" name="Picture 1">
            <a:extLst>
              <a:ext uri="{FF2B5EF4-FFF2-40B4-BE49-F238E27FC236}">
                <a16:creationId xmlns:a16="http://schemas.microsoft.com/office/drawing/2014/main" id="{77C8EEB9-D1DA-BF8F-8813-62ACEBBF59A5}"/>
              </a:ext>
            </a:extLst>
          </p:cNvPr>
          <p:cNvPicPr>
            <a:picLocks noChangeAspect="1"/>
          </p:cNvPicPr>
          <p:nvPr/>
        </p:nvPicPr>
        <p:blipFill>
          <a:blip r:embed="rId5"/>
          <a:srcRect l="2109" t="21805" r="3281" b="18611"/>
          <a:stretch/>
        </p:blipFill>
        <p:spPr>
          <a:xfrm>
            <a:off x="770199" y="2411015"/>
            <a:ext cx="16747602" cy="5932885"/>
          </a:xfrm>
          <a:prstGeom prst="rect">
            <a:avLst/>
          </a:prstGeom>
        </p:spPr>
      </p:pic>
    </p:spTree>
    <p:extLst>
      <p:ext uri="{BB962C8B-B14F-4D97-AF65-F5344CB8AC3E}">
        <p14:creationId xmlns:p14="http://schemas.microsoft.com/office/powerpoint/2010/main" val="28583770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703392-2F4A-AED7-7D43-9D9A832029AD}"/>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B736F2B0-374D-F924-8072-CDE8EBF624B4}"/>
              </a:ext>
            </a:extLst>
          </p:cNvPr>
          <p:cNvSpPr/>
          <p:nvPr/>
        </p:nvSpPr>
        <p:spPr>
          <a:xfrm>
            <a:off x="11374755" y="4730115"/>
            <a:ext cx="1908810" cy="422910"/>
          </a:xfrm>
          <a:custGeom>
            <a:avLst/>
            <a:gdLst/>
            <a:ahLst/>
            <a:cxnLst/>
            <a:rect l="l" t="t" r="r" b="b"/>
            <a:pathLst>
              <a:path w="1908810" h="422910">
                <a:moveTo>
                  <a:pt x="0" y="0"/>
                </a:moveTo>
                <a:lnTo>
                  <a:pt x="1908810" y="0"/>
                </a:lnTo>
                <a:lnTo>
                  <a:pt x="1908810" y="422910"/>
                </a:lnTo>
                <a:lnTo>
                  <a:pt x="0" y="422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a:extLst>
              <a:ext uri="{FF2B5EF4-FFF2-40B4-BE49-F238E27FC236}">
                <a16:creationId xmlns:a16="http://schemas.microsoft.com/office/drawing/2014/main" id="{C85241C4-DC82-2F4C-FF7F-1E137DEF9E02}"/>
              </a:ext>
            </a:extLst>
          </p:cNvPr>
          <p:cNvSpPr/>
          <p:nvPr/>
        </p:nvSpPr>
        <p:spPr>
          <a:xfrm>
            <a:off x="16656938" y="8758698"/>
            <a:ext cx="1175701" cy="1259237"/>
          </a:xfrm>
          <a:custGeom>
            <a:avLst/>
            <a:gdLst/>
            <a:ahLst/>
            <a:cxnLst/>
            <a:rect l="l" t="t" r="r" b="b"/>
            <a:pathLst>
              <a:path w="1175701" h="1259237">
                <a:moveTo>
                  <a:pt x="0" y="0"/>
                </a:moveTo>
                <a:lnTo>
                  <a:pt x="1175701" y="0"/>
                </a:lnTo>
                <a:lnTo>
                  <a:pt x="1175701" y="1259237"/>
                </a:lnTo>
                <a:lnTo>
                  <a:pt x="0" y="1259237"/>
                </a:lnTo>
                <a:lnTo>
                  <a:pt x="0" y="0"/>
                </a:lnTo>
                <a:close/>
              </a:path>
            </a:pathLst>
          </a:custGeom>
          <a:blipFill>
            <a:blip r:embed="rId4"/>
            <a:stretch>
              <a:fillRect r="-386841"/>
            </a:stretch>
          </a:blipFill>
        </p:spPr>
      </p:sp>
      <p:pic>
        <p:nvPicPr>
          <p:cNvPr id="2" name="Picture 1">
            <a:extLst>
              <a:ext uri="{FF2B5EF4-FFF2-40B4-BE49-F238E27FC236}">
                <a16:creationId xmlns:a16="http://schemas.microsoft.com/office/drawing/2014/main" id="{144F6507-1233-6E50-DF67-5B189D65B480}"/>
              </a:ext>
            </a:extLst>
          </p:cNvPr>
          <p:cNvPicPr>
            <a:picLocks noChangeAspect="1"/>
          </p:cNvPicPr>
          <p:nvPr/>
        </p:nvPicPr>
        <p:blipFill>
          <a:blip r:embed="rId5"/>
          <a:srcRect t="11528" b="8472"/>
          <a:stretch/>
        </p:blipFill>
        <p:spPr>
          <a:xfrm>
            <a:off x="1586272" y="2247900"/>
            <a:ext cx="15070666" cy="6781800"/>
          </a:xfrm>
          <a:prstGeom prst="rect">
            <a:avLst/>
          </a:prstGeom>
        </p:spPr>
      </p:pic>
      <p:sp>
        <p:nvSpPr>
          <p:cNvPr id="5" name="TextBox 2">
            <a:extLst>
              <a:ext uri="{FF2B5EF4-FFF2-40B4-BE49-F238E27FC236}">
                <a16:creationId xmlns:a16="http://schemas.microsoft.com/office/drawing/2014/main" id="{E39DEECB-44F3-62E9-588C-D3DC2CD6257B}"/>
              </a:ext>
            </a:extLst>
          </p:cNvPr>
          <p:cNvSpPr txBox="1"/>
          <p:nvPr/>
        </p:nvSpPr>
        <p:spPr>
          <a:xfrm>
            <a:off x="1654268" y="1019463"/>
            <a:ext cx="15590520" cy="910506"/>
          </a:xfrm>
          <a:prstGeom prst="rect">
            <a:avLst/>
          </a:prstGeom>
        </p:spPr>
        <p:txBody>
          <a:bodyPr lIns="0" tIns="0" rIns="0" bIns="0" rtlCol="0" anchor="t">
            <a:spAutoFit/>
          </a:bodyPr>
          <a:lstStyle/>
          <a:p>
            <a:pPr algn="l">
              <a:lnSpc>
                <a:spcPts val="7128"/>
              </a:lnSpc>
            </a:pPr>
            <a:r>
              <a:rPr lang="en-US" sz="6600" b="1" dirty="0">
                <a:solidFill>
                  <a:srgbClr val="F16927"/>
                </a:solidFill>
                <a:latin typeface="Arimo Bold"/>
                <a:ea typeface="Arimo Bold"/>
                <a:cs typeface="Arimo Bold"/>
                <a:sym typeface="Arimo Bold"/>
              </a:rPr>
              <a:t>LLM</a:t>
            </a:r>
          </a:p>
        </p:txBody>
      </p:sp>
    </p:spTree>
    <p:extLst>
      <p:ext uri="{BB962C8B-B14F-4D97-AF65-F5344CB8AC3E}">
        <p14:creationId xmlns:p14="http://schemas.microsoft.com/office/powerpoint/2010/main" val="32141362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E46F59-7130-05E8-327D-4D6E86C95030}"/>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F4089EDC-453C-7B3F-E5A7-612232BCEDE3}"/>
              </a:ext>
            </a:extLst>
          </p:cNvPr>
          <p:cNvSpPr/>
          <p:nvPr/>
        </p:nvSpPr>
        <p:spPr>
          <a:xfrm>
            <a:off x="11374755" y="4730115"/>
            <a:ext cx="1908810" cy="422910"/>
          </a:xfrm>
          <a:custGeom>
            <a:avLst/>
            <a:gdLst/>
            <a:ahLst/>
            <a:cxnLst/>
            <a:rect l="l" t="t" r="r" b="b"/>
            <a:pathLst>
              <a:path w="1908810" h="422910">
                <a:moveTo>
                  <a:pt x="0" y="0"/>
                </a:moveTo>
                <a:lnTo>
                  <a:pt x="1908810" y="0"/>
                </a:lnTo>
                <a:lnTo>
                  <a:pt x="1908810" y="422910"/>
                </a:lnTo>
                <a:lnTo>
                  <a:pt x="0" y="422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a:extLst>
              <a:ext uri="{FF2B5EF4-FFF2-40B4-BE49-F238E27FC236}">
                <a16:creationId xmlns:a16="http://schemas.microsoft.com/office/drawing/2014/main" id="{CF1EE11C-992F-DC4C-BDC3-7F984A986942}"/>
              </a:ext>
            </a:extLst>
          </p:cNvPr>
          <p:cNvSpPr/>
          <p:nvPr/>
        </p:nvSpPr>
        <p:spPr>
          <a:xfrm>
            <a:off x="16656938" y="8758698"/>
            <a:ext cx="1175701" cy="1259237"/>
          </a:xfrm>
          <a:custGeom>
            <a:avLst/>
            <a:gdLst/>
            <a:ahLst/>
            <a:cxnLst/>
            <a:rect l="l" t="t" r="r" b="b"/>
            <a:pathLst>
              <a:path w="1175701" h="1259237">
                <a:moveTo>
                  <a:pt x="0" y="0"/>
                </a:moveTo>
                <a:lnTo>
                  <a:pt x="1175701" y="0"/>
                </a:lnTo>
                <a:lnTo>
                  <a:pt x="1175701" y="1259237"/>
                </a:lnTo>
                <a:lnTo>
                  <a:pt x="0" y="1259237"/>
                </a:lnTo>
                <a:lnTo>
                  <a:pt x="0" y="0"/>
                </a:lnTo>
                <a:close/>
              </a:path>
            </a:pathLst>
          </a:custGeom>
          <a:blipFill>
            <a:blip r:embed="rId4"/>
            <a:stretch>
              <a:fillRect r="-386841"/>
            </a:stretch>
          </a:blipFill>
        </p:spPr>
      </p:sp>
      <p:pic>
        <p:nvPicPr>
          <p:cNvPr id="2" name="Picture 1">
            <a:extLst>
              <a:ext uri="{FF2B5EF4-FFF2-40B4-BE49-F238E27FC236}">
                <a16:creationId xmlns:a16="http://schemas.microsoft.com/office/drawing/2014/main" id="{E70555B7-6A2A-389F-BDF3-AD7BFCA5D801}"/>
              </a:ext>
            </a:extLst>
          </p:cNvPr>
          <p:cNvPicPr>
            <a:picLocks noChangeAspect="1"/>
          </p:cNvPicPr>
          <p:nvPr/>
        </p:nvPicPr>
        <p:blipFill>
          <a:blip r:embed="rId5"/>
          <a:srcRect l="5937" t="13027" r="6171" b="6806"/>
          <a:stretch/>
        </p:blipFill>
        <p:spPr>
          <a:xfrm>
            <a:off x="1348740" y="2025836"/>
            <a:ext cx="14868758" cy="7628818"/>
          </a:xfrm>
          <a:prstGeom prst="rect">
            <a:avLst/>
          </a:prstGeom>
        </p:spPr>
      </p:pic>
      <p:sp>
        <p:nvSpPr>
          <p:cNvPr id="5" name="TextBox 2">
            <a:extLst>
              <a:ext uri="{FF2B5EF4-FFF2-40B4-BE49-F238E27FC236}">
                <a16:creationId xmlns:a16="http://schemas.microsoft.com/office/drawing/2014/main" id="{2505D838-BA5B-2A9C-E956-6948211ECBF9}"/>
              </a:ext>
            </a:extLst>
          </p:cNvPr>
          <p:cNvSpPr txBox="1"/>
          <p:nvPr/>
        </p:nvSpPr>
        <p:spPr>
          <a:xfrm>
            <a:off x="979170" y="800100"/>
            <a:ext cx="16329660" cy="910506"/>
          </a:xfrm>
          <a:prstGeom prst="rect">
            <a:avLst/>
          </a:prstGeom>
        </p:spPr>
        <p:txBody>
          <a:bodyPr wrap="square" lIns="0" tIns="0" rIns="0" bIns="0" rtlCol="0" anchor="t">
            <a:spAutoFit/>
          </a:bodyPr>
          <a:lstStyle/>
          <a:p>
            <a:pPr algn="l">
              <a:lnSpc>
                <a:spcPts val="7128"/>
              </a:lnSpc>
            </a:pPr>
            <a:r>
              <a:rPr lang="en-US" sz="6600" b="1" dirty="0">
                <a:solidFill>
                  <a:srgbClr val="48A2C3"/>
                </a:solidFill>
                <a:latin typeface="Arimo Bold"/>
                <a:ea typeface="Arimo Bold"/>
                <a:cs typeface="Arimo Bold"/>
                <a:sym typeface="Arimo Bold"/>
              </a:rPr>
              <a:t>Exploitation of Pre-trained: </a:t>
            </a:r>
            <a:r>
              <a:rPr lang="en-US" sz="6600" b="1" dirty="0">
                <a:solidFill>
                  <a:srgbClr val="F16927"/>
                </a:solidFill>
                <a:latin typeface="Arimo Bold"/>
                <a:ea typeface="Arimo Bold"/>
                <a:cs typeface="Arimo Bold"/>
                <a:sym typeface="Arimo Bold"/>
              </a:rPr>
              <a:t>Fine-Tuning</a:t>
            </a:r>
          </a:p>
        </p:txBody>
      </p:sp>
    </p:spTree>
    <p:extLst>
      <p:ext uri="{BB962C8B-B14F-4D97-AF65-F5344CB8AC3E}">
        <p14:creationId xmlns:p14="http://schemas.microsoft.com/office/powerpoint/2010/main" val="13852945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0F6DD-FDDA-888E-1563-2A6DF0AA54B3}"/>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9705AF23-A014-76A2-3E67-2AC5C848B5C1}"/>
              </a:ext>
            </a:extLst>
          </p:cNvPr>
          <p:cNvSpPr/>
          <p:nvPr/>
        </p:nvSpPr>
        <p:spPr>
          <a:xfrm>
            <a:off x="11374755" y="4730115"/>
            <a:ext cx="1908810" cy="422910"/>
          </a:xfrm>
          <a:custGeom>
            <a:avLst/>
            <a:gdLst/>
            <a:ahLst/>
            <a:cxnLst/>
            <a:rect l="l" t="t" r="r" b="b"/>
            <a:pathLst>
              <a:path w="1908810" h="422910">
                <a:moveTo>
                  <a:pt x="0" y="0"/>
                </a:moveTo>
                <a:lnTo>
                  <a:pt x="1908810" y="0"/>
                </a:lnTo>
                <a:lnTo>
                  <a:pt x="1908810" y="422910"/>
                </a:lnTo>
                <a:lnTo>
                  <a:pt x="0" y="422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a:extLst>
              <a:ext uri="{FF2B5EF4-FFF2-40B4-BE49-F238E27FC236}">
                <a16:creationId xmlns:a16="http://schemas.microsoft.com/office/drawing/2014/main" id="{4BF28632-85CB-9F95-F220-CB6BA956B434}"/>
              </a:ext>
            </a:extLst>
          </p:cNvPr>
          <p:cNvSpPr/>
          <p:nvPr/>
        </p:nvSpPr>
        <p:spPr>
          <a:xfrm>
            <a:off x="16656938" y="8758698"/>
            <a:ext cx="1175701" cy="1259237"/>
          </a:xfrm>
          <a:custGeom>
            <a:avLst/>
            <a:gdLst/>
            <a:ahLst/>
            <a:cxnLst/>
            <a:rect l="l" t="t" r="r" b="b"/>
            <a:pathLst>
              <a:path w="1175701" h="1259237">
                <a:moveTo>
                  <a:pt x="0" y="0"/>
                </a:moveTo>
                <a:lnTo>
                  <a:pt x="1175701" y="0"/>
                </a:lnTo>
                <a:lnTo>
                  <a:pt x="1175701" y="1259237"/>
                </a:lnTo>
                <a:lnTo>
                  <a:pt x="0" y="1259237"/>
                </a:lnTo>
                <a:lnTo>
                  <a:pt x="0" y="0"/>
                </a:lnTo>
                <a:close/>
              </a:path>
            </a:pathLst>
          </a:custGeom>
          <a:blipFill>
            <a:blip r:embed="rId4"/>
            <a:stretch>
              <a:fillRect r="-386841"/>
            </a:stretch>
          </a:blipFill>
        </p:spPr>
      </p:sp>
      <p:pic>
        <p:nvPicPr>
          <p:cNvPr id="2" name="Picture 1">
            <a:extLst>
              <a:ext uri="{FF2B5EF4-FFF2-40B4-BE49-F238E27FC236}">
                <a16:creationId xmlns:a16="http://schemas.microsoft.com/office/drawing/2014/main" id="{8BAB9E5D-B115-F03D-EBFF-FBCB082C33EF}"/>
              </a:ext>
            </a:extLst>
          </p:cNvPr>
          <p:cNvPicPr>
            <a:picLocks noChangeAspect="1"/>
          </p:cNvPicPr>
          <p:nvPr/>
        </p:nvPicPr>
        <p:blipFill>
          <a:blip r:embed="rId5"/>
          <a:srcRect l="1751" t="13174" r="2390" b="9604"/>
          <a:stretch/>
        </p:blipFill>
        <p:spPr>
          <a:xfrm>
            <a:off x="1443229" y="1745881"/>
            <a:ext cx="15401541" cy="6979019"/>
          </a:xfrm>
          <a:prstGeom prst="rect">
            <a:avLst/>
          </a:prstGeom>
        </p:spPr>
      </p:pic>
      <p:sp>
        <p:nvSpPr>
          <p:cNvPr id="6" name="TextBox 2">
            <a:extLst>
              <a:ext uri="{FF2B5EF4-FFF2-40B4-BE49-F238E27FC236}">
                <a16:creationId xmlns:a16="http://schemas.microsoft.com/office/drawing/2014/main" id="{996DC8D3-30BA-3C27-4A53-0842EE110D4B}"/>
              </a:ext>
            </a:extLst>
          </p:cNvPr>
          <p:cNvSpPr txBox="1"/>
          <p:nvPr/>
        </p:nvSpPr>
        <p:spPr>
          <a:xfrm>
            <a:off x="979170" y="800100"/>
            <a:ext cx="16329660" cy="910506"/>
          </a:xfrm>
          <a:prstGeom prst="rect">
            <a:avLst/>
          </a:prstGeom>
        </p:spPr>
        <p:txBody>
          <a:bodyPr wrap="square" lIns="0" tIns="0" rIns="0" bIns="0" rtlCol="0" anchor="t">
            <a:spAutoFit/>
          </a:bodyPr>
          <a:lstStyle/>
          <a:p>
            <a:pPr algn="l">
              <a:lnSpc>
                <a:spcPts val="7128"/>
              </a:lnSpc>
            </a:pPr>
            <a:r>
              <a:rPr lang="en-US" sz="6600" b="1" dirty="0">
                <a:solidFill>
                  <a:srgbClr val="48A2C3"/>
                </a:solidFill>
                <a:latin typeface="Arimo Bold"/>
                <a:ea typeface="Arimo Bold"/>
                <a:cs typeface="Arimo Bold"/>
                <a:sym typeface="Arimo Bold"/>
              </a:rPr>
              <a:t>Exploitation of Pre-trained: </a:t>
            </a:r>
            <a:r>
              <a:rPr lang="en-US" sz="6600" b="1" dirty="0">
                <a:solidFill>
                  <a:srgbClr val="F16927"/>
                </a:solidFill>
                <a:latin typeface="Arimo Bold"/>
                <a:ea typeface="Arimo Bold"/>
                <a:cs typeface="Arimo Bold"/>
                <a:sym typeface="Arimo Bold"/>
              </a:rPr>
              <a:t>Fine-Tuning</a:t>
            </a:r>
          </a:p>
        </p:txBody>
      </p:sp>
    </p:spTree>
    <p:extLst>
      <p:ext uri="{BB962C8B-B14F-4D97-AF65-F5344CB8AC3E}">
        <p14:creationId xmlns:p14="http://schemas.microsoft.com/office/powerpoint/2010/main" val="21534754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C3967-401E-A842-5C4F-03B2CDC41E26}"/>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5A093820-0A06-2B75-CE25-35132DFBB7A0}"/>
              </a:ext>
            </a:extLst>
          </p:cNvPr>
          <p:cNvSpPr/>
          <p:nvPr/>
        </p:nvSpPr>
        <p:spPr>
          <a:xfrm>
            <a:off x="11374755" y="4730115"/>
            <a:ext cx="1908810" cy="422910"/>
          </a:xfrm>
          <a:custGeom>
            <a:avLst/>
            <a:gdLst/>
            <a:ahLst/>
            <a:cxnLst/>
            <a:rect l="l" t="t" r="r" b="b"/>
            <a:pathLst>
              <a:path w="1908810" h="422910">
                <a:moveTo>
                  <a:pt x="0" y="0"/>
                </a:moveTo>
                <a:lnTo>
                  <a:pt x="1908810" y="0"/>
                </a:lnTo>
                <a:lnTo>
                  <a:pt x="1908810" y="422910"/>
                </a:lnTo>
                <a:lnTo>
                  <a:pt x="0" y="422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a:extLst>
              <a:ext uri="{FF2B5EF4-FFF2-40B4-BE49-F238E27FC236}">
                <a16:creationId xmlns:a16="http://schemas.microsoft.com/office/drawing/2014/main" id="{BB4C1F3B-A9AD-D0B9-62FC-55BCBF991224}"/>
              </a:ext>
            </a:extLst>
          </p:cNvPr>
          <p:cNvSpPr/>
          <p:nvPr/>
        </p:nvSpPr>
        <p:spPr>
          <a:xfrm>
            <a:off x="16656938" y="8758698"/>
            <a:ext cx="1175701" cy="1259237"/>
          </a:xfrm>
          <a:custGeom>
            <a:avLst/>
            <a:gdLst/>
            <a:ahLst/>
            <a:cxnLst/>
            <a:rect l="l" t="t" r="r" b="b"/>
            <a:pathLst>
              <a:path w="1175701" h="1259237">
                <a:moveTo>
                  <a:pt x="0" y="0"/>
                </a:moveTo>
                <a:lnTo>
                  <a:pt x="1175701" y="0"/>
                </a:lnTo>
                <a:lnTo>
                  <a:pt x="1175701" y="1259237"/>
                </a:lnTo>
                <a:lnTo>
                  <a:pt x="0" y="1259237"/>
                </a:lnTo>
                <a:lnTo>
                  <a:pt x="0" y="0"/>
                </a:lnTo>
                <a:close/>
              </a:path>
            </a:pathLst>
          </a:custGeom>
          <a:blipFill>
            <a:blip r:embed="rId4"/>
            <a:stretch>
              <a:fillRect r="-386841"/>
            </a:stretch>
          </a:blipFill>
        </p:spPr>
      </p:sp>
      <p:pic>
        <p:nvPicPr>
          <p:cNvPr id="2" name="Picture 1">
            <a:extLst>
              <a:ext uri="{FF2B5EF4-FFF2-40B4-BE49-F238E27FC236}">
                <a16:creationId xmlns:a16="http://schemas.microsoft.com/office/drawing/2014/main" id="{83615269-2F08-25B7-0727-6C301ADE097E}"/>
              </a:ext>
            </a:extLst>
          </p:cNvPr>
          <p:cNvPicPr>
            <a:picLocks noChangeAspect="1"/>
          </p:cNvPicPr>
          <p:nvPr/>
        </p:nvPicPr>
        <p:blipFill>
          <a:blip r:embed="rId5"/>
          <a:srcRect t="11806" r="8594" b="6389"/>
          <a:stretch/>
        </p:blipFill>
        <p:spPr>
          <a:xfrm>
            <a:off x="3048000" y="2247900"/>
            <a:ext cx="13443173" cy="6767548"/>
          </a:xfrm>
          <a:prstGeom prst="rect">
            <a:avLst/>
          </a:prstGeom>
        </p:spPr>
      </p:pic>
      <p:sp>
        <p:nvSpPr>
          <p:cNvPr id="6" name="TextBox 2">
            <a:extLst>
              <a:ext uri="{FF2B5EF4-FFF2-40B4-BE49-F238E27FC236}">
                <a16:creationId xmlns:a16="http://schemas.microsoft.com/office/drawing/2014/main" id="{2C767345-E370-918A-CE8D-6E750D6EB3D8}"/>
              </a:ext>
            </a:extLst>
          </p:cNvPr>
          <p:cNvSpPr txBox="1"/>
          <p:nvPr/>
        </p:nvSpPr>
        <p:spPr>
          <a:xfrm>
            <a:off x="1348739" y="941144"/>
            <a:ext cx="4061461" cy="910506"/>
          </a:xfrm>
          <a:prstGeom prst="rect">
            <a:avLst/>
          </a:prstGeom>
        </p:spPr>
        <p:txBody>
          <a:bodyPr wrap="square" lIns="0" tIns="0" rIns="0" bIns="0" rtlCol="0" anchor="t">
            <a:spAutoFit/>
          </a:bodyPr>
          <a:lstStyle/>
          <a:p>
            <a:pPr algn="l">
              <a:lnSpc>
                <a:spcPts val="7128"/>
              </a:lnSpc>
            </a:pPr>
            <a:r>
              <a:rPr lang="en-US" sz="6600" b="1" dirty="0">
                <a:solidFill>
                  <a:srgbClr val="48A2C3"/>
                </a:solidFill>
                <a:latin typeface="Arimo Bold"/>
                <a:ea typeface="Arimo Bold"/>
                <a:cs typeface="Arimo Bold"/>
                <a:sym typeface="Arimo Bold"/>
              </a:rPr>
              <a:t>Impact on</a:t>
            </a:r>
            <a:endParaRPr lang="en-US" sz="6600" b="1" dirty="0">
              <a:solidFill>
                <a:srgbClr val="F16927"/>
              </a:solidFill>
              <a:latin typeface="Arimo Bold"/>
              <a:ea typeface="Arimo Bold"/>
              <a:cs typeface="Arimo Bold"/>
              <a:sym typeface="Arimo Bold"/>
            </a:endParaRPr>
          </a:p>
        </p:txBody>
      </p:sp>
      <p:sp>
        <p:nvSpPr>
          <p:cNvPr id="7" name="TextBox 2">
            <a:extLst>
              <a:ext uri="{FF2B5EF4-FFF2-40B4-BE49-F238E27FC236}">
                <a16:creationId xmlns:a16="http://schemas.microsoft.com/office/drawing/2014/main" id="{9AA33325-FE54-0D08-D6A2-E4E8FCED5ADB}"/>
              </a:ext>
            </a:extLst>
          </p:cNvPr>
          <p:cNvSpPr txBox="1"/>
          <p:nvPr/>
        </p:nvSpPr>
        <p:spPr>
          <a:xfrm>
            <a:off x="5562600" y="941144"/>
            <a:ext cx="4137660" cy="910506"/>
          </a:xfrm>
          <a:prstGeom prst="rect">
            <a:avLst/>
          </a:prstGeom>
        </p:spPr>
        <p:txBody>
          <a:bodyPr wrap="square" lIns="0" tIns="0" rIns="0" bIns="0" rtlCol="0" anchor="t">
            <a:spAutoFit/>
          </a:bodyPr>
          <a:lstStyle/>
          <a:p>
            <a:pPr algn="l">
              <a:lnSpc>
                <a:spcPts val="7128"/>
              </a:lnSpc>
            </a:pPr>
            <a:r>
              <a:rPr lang="en-US" sz="6600" b="1" dirty="0">
                <a:solidFill>
                  <a:srgbClr val="F16927"/>
                </a:solidFill>
                <a:latin typeface="Arimo Bold"/>
                <a:ea typeface="Arimo Bold"/>
                <a:cs typeface="Arimo Bold"/>
                <a:sym typeface="Arimo Bold"/>
              </a:rPr>
              <a:t>Society</a:t>
            </a:r>
          </a:p>
        </p:txBody>
      </p:sp>
    </p:spTree>
    <p:extLst>
      <p:ext uri="{BB962C8B-B14F-4D97-AF65-F5344CB8AC3E}">
        <p14:creationId xmlns:p14="http://schemas.microsoft.com/office/powerpoint/2010/main" val="3075316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584BF2-892B-81A0-C8EF-5341C9C3E0B2}"/>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13148929-2299-FAB5-3E3E-4216AF871F4F}"/>
              </a:ext>
            </a:extLst>
          </p:cNvPr>
          <p:cNvSpPr/>
          <p:nvPr/>
        </p:nvSpPr>
        <p:spPr>
          <a:xfrm>
            <a:off x="11374755" y="4730115"/>
            <a:ext cx="1908810" cy="422910"/>
          </a:xfrm>
          <a:custGeom>
            <a:avLst/>
            <a:gdLst/>
            <a:ahLst/>
            <a:cxnLst/>
            <a:rect l="l" t="t" r="r" b="b"/>
            <a:pathLst>
              <a:path w="1908810" h="422910">
                <a:moveTo>
                  <a:pt x="0" y="0"/>
                </a:moveTo>
                <a:lnTo>
                  <a:pt x="1908810" y="0"/>
                </a:lnTo>
                <a:lnTo>
                  <a:pt x="1908810" y="422910"/>
                </a:lnTo>
                <a:lnTo>
                  <a:pt x="0" y="422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a:extLst>
              <a:ext uri="{FF2B5EF4-FFF2-40B4-BE49-F238E27FC236}">
                <a16:creationId xmlns:a16="http://schemas.microsoft.com/office/drawing/2014/main" id="{9E6A57E2-9512-1F73-B4BA-5CB75464D1AD}"/>
              </a:ext>
            </a:extLst>
          </p:cNvPr>
          <p:cNvSpPr/>
          <p:nvPr/>
        </p:nvSpPr>
        <p:spPr>
          <a:xfrm>
            <a:off x="16656938" y="8913463"/>
            <a:ext cx="1175701" cy="1259237"/>
          </a:xfrm>
          <a:custGeom>
            <a:avLst/>
            <a:gdLst/>
            <a:ahLst/>
            <a:cxnLst/>
            <a:rect l="l" t="t" r="r" b="b"/>
            <a:pathLst>
              <a:path w="1175701" h="1259237">
                <a:moveTo>
                  <a:pt x="0" y="0"/>
                </a:moveTo>
                <a:lnTo>
                  <a:pt x="1175701" y="0"/>
                </a:lnTo>
                <a:lnTo>
                  <a:pt x="1175701" y="1259237"/>
                </a:lnTo>
                <a:lnTo>
                  <a:pt x="0" y="1259237"/>
                </a:lnTo>
                <a:lnTo>
                  <a:pt x="0" y="0"/>
                </a:lnTo>
                <a:close/>
              </a:path>
            </a:pathLst>
          </a:custGeom>
          <a:blipFill>
            <a:blip r:embed="rId4"/>
            <a:stretch>
              <a:fillRect r="-386841"/>
            </a:stretch>
          </a:blipFill>
        </p:spPr>
      </p:sp>
      <p:pic>
        <p:nvPicPr>
          <p:cNvPr id="2" name="Picture 1">
            <a:extLst>
              <a:ext uri="{FF2B5EF4-FFF2-40B4-BE49-F238E27FC236}">
                <a16:creationId xmlns:a16="http://schemas.microsoft.com/office/drawing/2014/main" id="{B9FB5505-BD50-6846-9FE4-C066525AA102}"/>
              </a:ext>
            </a:extLst>
          </p:cNvPr>
          <p:cNvPicPr>
            <a:picLocks noChangeAspect="1"/>
          </p:cNvPicPr>
          <p:nvPr/>
        </p:nvPicPr>
        <p:blipFill>
          <a:blip r:embed="rId5"/>
          <a:srcRect l="2422" t="11666" r="2969" b="4307"/>
          <a:stretch/>
        </p:blipFill>
        <p:spPr>
          <a:xfrm>
            <a:off x="2548327" y="2270349"/>
            <a:ext cx="13529873" cy="6759351"/>
          </a:xfrm>
          <a:prstGeom prst="rect">
            <a:avLst/>
          </a:prstGeom>
        </p:spPr>
      </p:pic>
      <p:sp>
        <p:nvSpPr>
          <p:cNvPr id="5" name="TextBox 2">
            <a:extLst>
              <a:ext uri="{FF2B5EF4-FFF2-40B4-BE49-F238E27FC236}">
                <a16:creationId xmlns:a16="http://schemas.microsoft.com/office/drawing/2014/main" id="{623DE065-2775-C9A1-76A1-685EECDE8655}"/>
              </a:ext>
            </a:extLst>
          </p:cNvPr>
          <p:cNvSpPr txBox="1"/>
          <p:nvPr/>
        </p:nvSpPr>
        <p:spPr>
          <a:xfrm>
            <a:off x="1348739" y="941144"/>
            <a:ext cx="4061461" cy="910506"/>
          </a:xfrm>
          <a:prstGeom prst="rect">
            <a:avLst/>
          </a:prstGeom>
        </p:spPr>
        <p:txBody>
          <a:bodyPr wrap="square" lIns="0" tIns="0" rIns="0" bIns="0" rtlCol="0" anchor="t">
            <a:spAutoFit/>
          </a:bodyPr>
          <a:lstStyle/>
          <a:p>
            <a:pPr algn="l">
              <a:lnSpc>
                <a:spcPts val="7128"/>
              </a:lnSpc>
            </a:pPr>
            <a:r>
              <a:rPr lang="en-US" sz="6600" b="1" dirty="0">
                <a:solidFill>
                  <a:srgbClr val="48A2C3"/>
                </a:solidFill>
                <a:latin typeface="Arimo Bold"/>
                <a:ea typeface="Arimo Bold"/>
                <a:cs typeface="Arimo Bold"/>
                <a:sym typeface="Arimo Bold"/>
              </a:rPr>
              <a:t>Impact on</a:t>
            </a:r>
            <a:endParaRPr lang="en-US" sz="6600" b="1" dirty="0">
              <a:solidFill>
                <a:srgbClr val="F16927"/>
              </a:solidFill>
              <a:latin typeface="Arimo Bold"/>
              <a:ea typeface="Arimo Bold"/>
              <a:cs typeface="Arimo Bold"/>
              <a:sym typeface="Arimo Bold"/>
            </a:endParaRPr>
          </a:p>
        </p:txBody>
      </p:sp>
      <p:sp>
        <p:nvSpPr>
          <p:cNvPr id="6" name="TextBox 2">
            <a:extLst>
              <a:ext uri="{FF2B5EF4-FFF2-40B4-BE49-F238E27FC236}">
                <a16:creationId xmlns:a16="http://schemas.microsoft.com/office/drawing/2014/main" id="{DBFA66CB-035A-1746-BF02-582B6335B346}"/>
              </a:ext>
            </a:extLst>
          </p:cNvPr>
          <p:cNvSpPr txBox="1"/>
          <p:nvPr/>
        </p:nvSpPr>
        <p:spPr>
          <a:xfrm>
            <a:off x="5562600" y="941144"/>
            <a:ext cx="4137660" cy="910506"/>
          </a:xfrm>
          <a:prstGeom prst="rect">
            <a:avLst/>
          </a:prstGeom>
        </p:spPr>
        <p:txBody>
          <a:bodyPr wrap="square" lIns="0" tIns="0" rIns="0" bIns="0" rtlCol="0" anchor="t">
            <a:spAutoFit/>
          </a:bodyPr>
          <a:lstStyle/>
          <a:p>
            <a:pPr algn="l">
              <a:lnSpc>
                <a:spcPts val="7128"/>
              </a:lnSpc>
            </a:pPr>
            <a:r>
              <a:rPr lang="en-US" sz="6600" b="1" dirty="0">
                <a:solidFill>
                  <a:srgbClr val="F16927"/>
                </a:solidFill>
                <a:latin typeface="Arimo Bold"/>
                <a:ea typeface="Arimo Bold"/>
                <a:cs typeface="Arimo Bold"/>
                <a:sym typeface="Arimo Bold"/>
              </a:rPr>
              <a:t>Society</a:t>
            </a:r>
          </a:p>
        </p:txBody>
      </p:sp>
    </p:spTree>
    <p:extLst>
      <p:ext uri="{BB962C8B-B14F-4D97-AF65-F5344CB8AC3E}">
        <p14:creationId xmlns:p14="http://schemas.microsoft.com/office/powerpoint/2010/main" val="1858431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872919" y="4578577"/>
            <a:ext cx="5118553" cy="4537528"/>
            <a:chOff x="0" y="0"/>
            <a:chExt cx="7422460" cy="6579911"/>
          </a:xfrm>
        </p:grpSpPr>
        <p:sp>
          <p:nvSpPr>
            <p:cNvPr id="3" name="Freeform 3"/>
            <p:cNvSpPr/>
            <p:nvPr/>
          </p:nvSpPr>
          <p:spPr>
            <a:xfrm>
              <a:off x="0" y="0"/>
              <a:ext cx="7422414" cy="6579870"/>
            </a:xfrm>
            <a:custGeom>
              <a:avLst/>
              <a:gdLst/>
              <a:ahLst/>
              <a:cxnLst/>
              <a:rect l="l" t="t" r="r" b="b"/>
              <a:pathLst>
                <a:path w="7422414" h="6579870">
                  <a:moveTo>
                    <a:pt x="0" y="0"/>
                  </a:moveTo>
                  <a:lnTo>
                    <a:pt x="7422414" y="0"/>
                  </a:lnTo>
                  <a:lnTo>
                    <a:pt x="7422414" y="6579870"/>
                  </a:lnTo>
                  <a:lnTo>
                    <a:pt x="0" y="6579870"/>
                  </a:lnTo>
                  <a:lnTo>
                    <a:pt x="0" y="0"/>
                  </a:lnTo>
                  <a:close/>
                </a:path>
              </a:pathLst>
            </a:custGeom>
            <a:blipFill>
              <a:blip r:embed="rId2"/>
              <a:stretch>
                <a:fillRect l="-34724" r="-34724"/>
              </a:stretch>
            </a:blipFill>
          </p:spPr>
        </p:sp>
      </p:grpSp>
      <p:grpSp>
        <p:nvGrpSpPr>
          <p:cNvPr id="4" name="Group 4"/>
          <p:cNvGrpSpPr/>
          <p:nvPr/>
        </p:nvGrpSpPr>
        <p:grpSpPr>
          <a:xfrm>
            <a:off x="11991472" y="4707905"/>
            <a:ext cx="5591253" cy="4278873"/>
            <a:chOff x="0" y="0"/>
            <a:chExt cx="6509873" cy="4981875"/>
          </a:xfrm>
        </p:grpSpPr>
        <p:sp>
          <p:nvSpPr>
            <p:cNvPr id="5" name="Freeform 5"/>
            <p:cNvSpPr/>
            <p:nvPr/>
          </p:nvSpPr>
          <p:spPr>
            <a:xfrm>
              <a:off x="0" y="0"/>
              <a:ext cx="6509866" cy="4981829"/>
            </a:xfrm>
            <a:custGeom>
              <a:avLst/>
              <a:gdLst/>
              <a:ahLst/>
              <a:cxnLst/>
              <a:rect l="l" t="t" r="r" b="b"/>
              <a:pathLst>
                <a:path w="6509866" h="4981829">
                  <a:moveTo>
                    <a:pt x="0" y="0"/>
                  </a:moveTo>
                  <a:lnTo>
                    <a:pt x="6509866" y="0"/>
                  </a:lnTo>
                  <a:lnTo>
                    <a:pt x="6509866" y="4981829"/>
                  </a:lnTo>
                  <a:lnTo>
                    <a:pt x="0" y="4981829"/>
                  </a:lnTo>
                  <a:lnTo>
                    <a:pt x="0" y="0"/>
                  </a:lnTo>
                  <a:close/>
                </a:path>
              </a:pathLst>
            </a:custGeom>
            <a:blipFill>
              <a:blip r:embed="rId3"/>
              <a:stretch>
                <a:fillRect t="-15336" b="-15336"/>
              </a:stretch>
            </a:blipFill>
          </p:spPr>
        </p:sp>
      </p:grpSp>
      <p:sp>
        <p:nvSpPr>
          <p:cNvPr id="6" name="Freeform 6"/>
          <p:cNvSpPr/>
          <p:nvPr/>
        </p:nvSpPr>
        <p:spPr>
          <a:xfrm>
            <a:off x="1170925" y="4578577"/>
            <a:ext cx="5701994" cy="4895084"/>
          </a:xfrm>
          <a:custGeom>
            <a:avLst/>
            <a:gdLst/>
            <a:ahLst/>
            <a:cxnLst/>
            <a:rect l="l" t="t" r="r" b="b"/>
            <a:pathLst>
              <a:path w="5701994" h="4895084">
                <a:moveTo>
                  <a:pt x="0" y="0"/>
                </a:moveTo>
                <a:lnTo>
                  <a:pt x="5701994" y="0"/>
                </a:lnTo>
                <a:lnTo>
                  <a:pt x="5701994" y="4895084"/>
                </a:lnTo>
                <a:lnTo>
                  <a:pt x="0" y="4895084"/>
                </a:lnTo>
                <a:lnTo>
                  <a:pt x="0" y="0"/>
                </a:lnTo>
                <a:close/>
              </a:path>
            </a:pathLst>
          </a:custGeom>
          <a:blipFill>
            <a:blip r:embed="rId4"/>
            <a:stretch>
              <a:fillRect l="-19451" t="-8676" r="-20618"/>
            </a:stretch>
          </a:blipFill>
        </p:spPr>
      </p:sp>
      <p:sp>
        <p:nvSpPr>
          <p:cNvPr id="7" name="TextBox 7"/>
          <p:cNvSpPr txBox="1"/>
          <p:nvPr/>
        </p:nvSpPr>
        <p:spPr>
          <a:xfrm>
            <a:off x="1686427" y="1373848"/>
            <a:ext cx="17104034" cy="2809875"/>
          </a:xfrm>
          <a:prstGeom prst="rect">
            <a:avLst/>
          </a:prstGeom>
        </p:spPr>
        <p:txBody>
          <a:bodyPr lIns="0" tIns="0" rIns="0" bIns="0" rtlCol="0" anchor="t">
            <a:spAutoFit/>
          </a:bodyPr>
          <a:lstStyle/>
          <a:p>
            <a:pPr algn="l">
              <a:lnSpc>
                <a:spcPts val="3600"/>
              </a:lnSpc>
            </a:pPr>
            <a:endParaRPr/>
          </a:p>
          <a:p>
            <a:pPr marL="633416" lvl="2" indent="-211139" algn="l">
              <a:lnSpc>
                <a:spcPts val="3600"/>
              </a:lnSpc>
              <a:buFont typeface="Arial"/>
              <a:buChar char="⚬"/>
            </a:pPr>
            <a:r>
              <a:rPr lang="en-US" sz="3000">
                <a:solidFill>
                  <a:srgbClr val="000000"/>
                </a:solidFill>
                <a:latin typeface="Arial"/>
                <a:ea typeface="Arial"/>
                <a:cs typeface="Arial"/>
                <a:sym typeface="Arial"/>
              </a:rPr>
              <a:t>AI enables machines to </a:t>
            </a:r>
            <a:r>
              <a:rPr lang="en-US" sz="3000" b="1">
                <a:solidFill>
                  <a:srgbClr val="48A2C3"/>
                </a:solidFill>
                <a:latin typeface="Arial Bold"/>
                <a:ea typeface="Arial Bold"/>
                <a:cs typeface="Arial Bold"/>
                <a:sym typeface="Arial Bold"/>
              </a:rPr>
              <a:t>learn</a:t>
            </a:r>
            <a:r>
              <a:rPr lang="en-US" sz="3000">
                <a:solidFill>
                  <a:srgbClr val="48A2C3"/>
                </a:solidFill>
                <a:latin typeface="Arial"/>
                <a:ea typeface="Arial"/>
                <a:cs typeface="Arial"/>
                <a:sym typeface="Arial"/>
              </a:rPr>
              <a:t>, </a:t>
            </a:r>
            <a:r>
              <a:rPr lang="en-US" sz="3000" b="1">
                <a:solidFill>
                  <a:srgbClr val="48A2C3"/>
                </a:solidFill>
                <a:latin typeface="Arial Bold"/>
                <a:ea typeface="Arial Bold"/>
                <a:cs typeface="Arial Bold"/>
                <a:sym typeface="Arial Bold"/>
              </a:rPr>
              <a:t>reason</a:t>
            </a:r>
            <a:r>
              <a:rPr lang="en-US" sz="3000">
                <a:solidFill>
                  <a:srgbClr val="48A2C3"/>
                </a:solidFill>
                <a:latin typeface="Arial"/>
                <a:ea typeface="Arial"/>
                <a:cs typeface="Arial"/>
                <a:sym typeface="Arial"/>
              </a:rPr>
              <a:t>,</a:t>
            </a:r>
            <a:r>
              <a:rPr lang="en-US" sz="3000">
                <a:solidFill>
                  <a:srgbClr val="000000"/>
                </a:solidFill>
                <a:latin typeface="Arial"/>
                <a:ea typeface="Arial"/>
                <a:cs typeface="Arial"/>
                <a:sym typeface="Arial"/>
              </a:rPr>
              <a:t> and </a:t>
            </a:r>
            <a:r>
              <a:rPr lang="en-US" sz="3000" b="1">
                <a:solidFill>
                  <a:srgbClr val="48A2C3"/>
                </a:solidFill>
                <a:latin typeface="Arial Bold"/>
                <a:ea typeface="Arial Bold"/>
                <a:cs typeface="Arial Bold"/>
                <a:sym typeface="Arial Bold"/>
              </a:rPr>
              <a:t>adapt</a:t>
            </a:r>
            <a:r>
              <a:rPr lang="en-US" sz="3000">
                <a:solidFill>
                  <a:srgbClr val="48A2C3"/>
                </a:solidFill>
                <a:latin typeface="Arial"/>
                <a:ea typeface="Arial"/>
                <a:cs typeface="Arial"/>
                <a:sym typeface="Arial"/>
              </a:rPr>
              <a:t>.</a:t>
            </a:r>
          </a:p>
          <a:p>
            <a:pPr marL="633416" lvl="2" indent="-211139" algn="l">
              <a:lnSpc>
                <a:spcPts val="3600"/>
              </a:lnSpc>
              <a:buFont typeface="Arial"/>
              <a:buChar char="⚬"/>
            </a:pPr>
            <a:r>
              <a:rPr lang="en-US" sz="3000">
                <a:solidFill>
                  <a:srgbClr val="000000"/>
                </a:solidFill>
                <a:latin typeface="Arial"/>
                <a:ea typeface="Arial"/>
                <a:cs typeface="Arial"/>
                <a:sym typeface="Arial"/>
              </a:rPr>
              <a:t>It involves programming computers to mimic </a:t>
            </a:r>
            <a:r>
              <a:rPr lang="en-US" sz="3000" b="1">
                <a:solidFill>
                  <a:srgbClr val="F16927"/>
                </a:solidFill>
                <a:latin typeface="Arial Bold"/>
                <a:ea typeface="Arial Bold"/>
                <a:cs typeface="Arial Bold"/>
                <a:sym typeface="Arial Bold"/>
              </a:rPr>
              <a:t>human cognitive functions</a:t>
            </a:r>
            <a:r>
              <a:rPr lang="en-US" sz="3000">
                <a:solidFill>
                  <a:srgbClr val="F16927"/>
                </a:solidFill>
                <a:latin typeface="Arial"/>
                <a:ea typeface="Arial"/>
                <a:cs typeface="Arial"/>
                <a:sym typeface="Arial"/>
              </a:rPr>
              <a:t>.</a:t>
            </a:r>
          </a:p>
          <a:p>
            <a:pPr marL="633416" lvl="2" indent="-211139" algn="l">
              <a:lnSpc>
                <a:spcPts val="3600"/>
              </a:lnSpc>
              <a:buFont typeface="Arial"/>
              <a:buChar char="⚬"/>
            </a:pPr>
            <a:r>
              <a:rPr lang="en-US" sz="3000">
                <a:solidFill>
                  <a:srgbClr val="000000"/>
                </a:solidFill>
                <a:latin typeface="Arial"/>
                <a:ea typeface="Arial"/>
                <a:cs typeface="Arial"/>
                <a:sym typeface="Arial"/>
              </a:rPr>
              <a:t>AI ranges from </a:t>
            </a:r>
            <a:r>
              <a:rPr lang="en-US" sz="3000" b="1">
                <a:solidFill>
                  <a:srgbClr val="48A2C3"/>
                </a:solidFill>
                <a:latin typeface="Arial Bold"/>
                <a:ea typeface="Arial Bold"/>
                <a:cs typeface="Arial Bold"/>
                <a:sym typeface="Arial Bold"/>
              </a:rPr>
              <a:t>simple automation</a:t>
            </a:r>
            <a:r>
              <a:rPr lang="en-US" sz="3000">
                <a:solidFill>
                  <a:srgbClr val="000000"/>
                </a:solidFill>
                <a:latin typeface="Arial"/>
                <a:ea typeface="Arial"/>
                <a:cs typeface="Arial"/>
                <a:sym typeface="Arial"/>
              </a:rPr>
              <a:t> to complex systems like </a:t>
            </a:r>
            <a:r>
              <a:rPr lang="en-US" sz="3000" b="1">
                <a:solidFill>
                  <a:srgbClr val="48A2C3"/>
                </a:solidFill>
                <a:latin typeface="Arial Bold"/>
                <a:ea typeface="Arial Bold"/>
                <a:cs typeface="Arial Bold"/>
                <a:sym typeface="Arial Bold"/>
              </a:rPr>
              <a:t>machine learning</a:t>
            </a:r>
            <a:r>
              <a:rPr lang="en-US" sz="3000">
                <a:solidFill>
                  <a:srgbClr val="48A2C3"/>
                </a:solidFill>
                <a:latin typeface="Arial"/>
                <a:ea typeface="Arial"/>
                <a:cs typeface="Arial"/>
                <a:sym typeface="Arial"/>
              </a:rPr>
              <a:t> </a:t>
            </a:r>
          </a:p>
          <a:p>
            <a:pPr marL="633416" lvl="2" indent="-211139" algn="l">
              <a:lnSpc>
                <a:spcPts val="3600"/>
              </a:lnSpc>
            </a:pPr>
            <a:r>
              <a:rPr lang="en-US" sz="3000">
                <a:solidFill>
                  <a:srgbClr val="48A2C3"/>
                </a:solidFill>
                <a:latin typeface="Arial"/>
                <a:ea typeface="Arial"/>
                <a:cs typeface="Arial"/>
                <a:sym typeface="Arial"/>
              </a:rPr>
              <a:t>and </a:t>
            </a:r>
            <a:r>
              <a:rPr lang="en-US" sz="3000" b="1">
                <a:solidFill>
                  <a:srgbClr val="48A2C3"/>
                </a:solidFill>
                <a:latin typeface="Arial Bold"/>
                <a:ea typeface="Arial Bold"/>
                <a:cs typeface="Arial Bold"/>
                <a:sym typeface="Arial Bold"/>
              </a:rPr>
              <a:t>deep learning</a:t>
            </a:r>
            <a:r>
              <a:rPr lang="en-US" sz="3000">
                <a:solidFill>
                  <a:srgbClr val="48A2C3"/>
                </a:solidFill>
                <a:latin typeface="Arial"/>
                <a:ea typeface="Arial"/>
                <a:cs typeface="Arial"/>
                <a:sym typeface="Arial"/>
              </a:rPr>
              <a:t>.</a:t>
            </a:r>
          </a:p>
          <a:p>
            <a:pPr marL="633416" lvl="2" indent="-211139" algn="l">
              <a:lnSpc>
                <a:spcPts val="3600"/>
              </a:lnSpc>
              <a:buFont typeface="Arial"/>
              <a:buChar char="⚬"/>
            </a:pPr>
            <a:r>
              <a:rPr lang="en-US" sz="3000">
                <a:solidFill>
                  <a:srgbClr val="000000"/>
                </a:solidFill>
                <a:latin typeface="Arial"/>
                <a:ea typeface="Arial"/>
                <a:cs typeface="Arial"/>
                <a:sym typeface="Arial"/>
              </a:rPr>
              <a:t>Widely used in various industries, from</a:t>
            </a:r>
            <a:r>
              <a:rPr lang="en-US" sz="3000">
                <a:solidFill>
                  <a:srgbClr val="F16927"/>
                </a:solidFill>
                <a:latin typeface="Arial"/>
                <a:ea typeface="Arial"/>
                <a:cs typeface="Arial"/>
                <a:sym typeface="Arial"/>
              </a:rPr>
              <a:t> </a:t>
            </a:r>
            <a:r>
              <a:rPr lang="en-US" sz="3000" b="1">
                <a:solidFill>
                  <a:srgbClr val="F16927"/>
                </a:solidFill>
                <a:latin typeface="Arial Bold"/>
                <a:ea typeface="Arial Bold"/>
                <a:cs typeface="Arial Bold"/>
                <a:sym typeface="Arial Bold"/>
              </a:rPr>
              <a:t>healthcare</a:t>
            </a:r>
            <a:r>
              <a:rPr lang="en-US" sz="3000">
                <a:solidFill>
                  <a:srgbClr val="000000"/>
                </a:solidFill>
                <a:latin typeface="Arial"/>
                <a:ea typeface="Arial"/>
                <a:cs typeface="Arial"/>
                <a:sym typeface="Arial"/>
              </a:rPr>
              <a:t> to </a:t>
            </a:r>
            <a:r>
              <a:rPr lang="en-US" sz="3000" b="1">
                <a:solidFill>
                  <a:srgbClr val="F16927"/>
                </a:solidFill>
                <a:latin typeface="Arial Bold"/>
                <a:ea typeface="Arial Bold"/>
                <a:cs typeface="Arial Bold"/>
                <a:sym typeface="Arial Bold"/>
              </a:rPr>
              <a:t>finance</a:t>
            </a:r>
            <a:r>
              <a:rPr lang="en-US" sz="3000">
                <a:solidFill>
                  <a:srgbClr val="000000"/>
                </a:solidFill>
                <a:latin typeface="Arial"/>
                <a:ea typeface="Arial"/>
                <a:cs typeface="Arial"/>
                <a:sym typeface="Arial"/>
              </a:rPr>
              <a:t> and </a:t>
            </a:r>
            <a:r>
              <a:rPr lang="en-US" sz="3000" b="1">
                <a:solidFill>
                  <a:srgbClr val="F16927"/>
                </a:solidFill>
                <a:latin typeface="Arial Bold"/>
                <a:ea typeface="Arial Bold"/>
                <a:cs typeface="Arial Bold"/>
                <a:sym typeface="Arial Bold"/>
              </a:rPr>
              <a:t>technology</a:t>
            </a:r>
            <a:r>
              <a:rPr lang="en-US" sz="3000">
                <a:solidFill>
                  <a:srgbClr val="F16927"/>
                </a:solidFill>
                <a:latin typeface="Arial"/>
                <a:ea typeface="Arial"/>
                <a:cs typeface="Arial"/>
                <a:sym typeface="Arial"/>
              </a:rPr>
              <a:t>. </a:t>
            </a:r>
          </a:p>
        </p:txBody>
      </p:sp>
      <p:sp>
        <p:nvSpPr>
          <p:cNvPr id="8" name="Freeform 8"/>
          <p:cNvSpPr/>
          <p:nvPr/>
        </p:nvSpPr>
        <p:spPr>
          <a:xfrm>
            <a:off x="16656938" y="8758698"/>
            <a:ext cx="1175701" cy="1259237"/>
          </a:xfrm>
          <a:custGeom>
            <a:avLst/>
            <a:gdLst/>
            <a:ahLst/>
            <a:cxnLst/>
            <a:rect l="l" t="t" r="r" b="b"/>
            <a:pathLst>
              <a:path w="1175701" h="1259237">
                <a:moveTo>
                  <a:pt x="0" y="0"/>
                </a:moveTo>
                <a:lnTo>
                  <a:pt x="1175701" y="0"/>
                </a:lnTo>
                <a:lnTo>
                  <a:pt x="1175701" y="1259237"/>
                </a:lnTo>
                <a:lnTo>
                  <a:pt x="0" y="1259237"/>
                </a:lnTo>
                <a:lnTo>
                  <a:pt x="0" y="0"/>
                </a:lnTo>
                <a:close/>
              </a:path>
            </a:pathLst>
          </a:custGeom>
          <a:blipFill>
            <a:blip r:embed="rId5"/>
            <a:stretch>
              <a:fillRect r="-386841"/>
            </a:stretch>
          </a:blipFill>
        </p:spPr>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0D993-33F7-4213-D48A-3E06887C4225}"/>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BD6C1C08-DBCE-9BDE-CBDE-92F7B6CC0B56}"/>
              </a:ext>
            </a:extLst>
          </p:cNvPr>
          <p:cNvSpPr/>
          <p:nvPr/>
        </p:nvSpPr>
        <p:spPr>
          <a:xfrm>
            <a:off x="11374755" y="4730115"/>
            <a:ext cx="1908810" cy="422910"/>
          </a:xfrm>
          <a:custGeom>
            <a:avLst/>
            <a:gdLst/>
            <a:ahLst/>
            <a:cxnLst/>
            <a:rect l="l" t="t" r="r" b="b"/>
            <a:pathLst>
              <a:path w="1908810" h="422910">
                <a:moveTo>
                  <a:pt x="0" y="0"/>
                </a:moveTo>
                <a:lnTo>
                  <a:pt x="1908810" y="0"/>
                </a:lnTo>
                <a:lnTo>
                  <a:pt x="1908810" y="422910"/>
                </a:lnTo>
                <a:lnTo>
                  <a:pt x="0" y="422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a:extLst>
              <a:ext uri="{FF2B5EF4-FFF2-40B4-BE49-F238E27FC236}">
                <a16:creationId xmlns:a16="http://schemas.microsoft.com/office/drawing/2014/main" id="{104BD04A-CBEA-E76F-13EF-7096BB84623D}"/>
              </a:ext>
            </a:extLst>
          </p:cNvPr>
          <p:cNvSpPr/>
          <p:nvPr/>
        </p:nvSpPr>
        <p:spPr>
          <a:xfrm>
            <a:off x="16656938" y="8758698"/>
            <a:ext cx="1175701" cy="1259237"/>
          </a:xfrm>
          <a:custGeom>
            <a:avLst/>
            <a:gdLst/>
            <a:ahLst/>
            <a:cxnLst/>
            <a:rect l="l" t="t" r="r" b="b"/>
            <a:pathLst>
              <a:path w="1175701" h="1259237">
                <a:moveTo>
                  <a:pt x="0" y="0"/>
                </a:moveTo>
                <a:lnTo>
                  <a:pt x="1175701" y="0"/>
                </a:lnTo>
                <a:lnTo>
                  <a:pt x="1175701" y="1259237"/>
                </a:lnTo>
                <a:lnTo>
                  <a:pt x="0" y="1259237"/>
                </a:lnTo>
                <a:lnTo>
                  <a:pt x="0" y="0"/>
                </a:lnTo>
                <a:close/>
              </a:path>
            </a:pathLst>
          </a:custGeom>
          <a:blipFill>
            <a:blip r:embed="rId4"/>
            <a:stretch>
              <a:fillRect r="-386841"/>
            </a:stretch>
          </a:blipFill>
        </p:spPr>
      </p:sp>
      <p:pic>
        <p:nvPicPr>
          <p:cNvPr id="2" name="Content Placeholder 4">
            <a:extLst>
              <a:ext uri="{FF2B5EF4-FFF2-40B4-BE49-F238E27FC236}">
                <a16:creationId xmlns:a16="http://schemas.microsoft.com/office/drawing/2014/main" id="{62987BE7-6146-070E-C373-3713450B4B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400" y="876300"/>
            <a:ext cx="8926285" cy="8845505"/>
          </a:xfrm>
          <a:prstGeom prst="rect">
            <a:avLst/>
          </a:prstGeom>
        </p:spPr>
      </p:pic>
      <p:sp>
        <p:nvSpPr>
          <p:cNvPr id="5" name="TextBox 4">
            <a:extLst>
              <a:ext uri="{FF2B5EF4-FFF2-40B4-BE49-F238E27FC236}">
                <a16:creationId xmlns:a16="http://schemas.microsoft.com/office/drawing/2014/main" id="{2278A020-8076-F9D3-C8AD-26716D623CEC}"/>
              </a:ext>
            </a:extLst>
          </p:cNvPr>
          <p:cNvSpPr txBox="1"/>
          <p:nvPr/>
        </p:nvSpPr>
        <p:spPr>
          <a:xfrm>
            <a:off x="11374755" y="4604891"/>
            <a:ext cx="5497285" cy="1077218"/>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From recognizing patterns to creating new ones.</a:t>
            </a:r>
            <a:endParaRPr lang="en-IN" sz="3200" dirty="0">
              <a:latin typeface="Times New Roman" panose="02020603050405020304" pitchFamily="18" charset="0"/>
              <a:cs typeface="Times New Roman" panose="02020603050405020304" pitchFamily="18" charset="0"/>
            </a:endParaRPr>
          </a:p>
        </p:txBody>
      </p:sp>
      <p:sp>
        <p:nvSpPr>
          <p:cNvPr id="6" name="TextBox 2">
            <a:extLst>
              <a:ext uri="{FF2B5EF4-FFF2-40B4-BE49-F238E27FC236}">
                <a16:creationId xmlns:a16="http://schemas.microsoft.com/office/drawing/2014/main" id="{D3974AAE-A54B-CF86-0AEF-0C48E3BABCA3}"/>
              </a:ext>
            </a:extLst>
          </p:cNvPr>
          <p:cNvSpPr txBox="1"/>
          <p:nvPr/>
        </p:nvSpPr>
        <p:spPr>
          <a:xfrm>
            <a:off x="11582400" y="1551162"/>
            <a:ext cx="4137660" cy="910506"/>
          </a:xfrm>
          <a:prstGeom prst="rect">
            <a:avLst/>
          </a:prstGeom>
        </p:spPr>
        <p:txBody>
          <a:bodyPr wrap="square" lIns="0" tIns="0" rIns="0" bIns="0" rtlCol="0" anchor="t">
            <a:spAutoFit/>
          </a:bodyPr>
          <a:lstStyle/>
          <a:p>
            <a:pPr algn="l">
              <a:lnSpc>
                <a:spcPts val="7128"/>
              </a:lnSpc>
            </a:pPr>
            <a:r>
              <a:rPr lang="en-US" sz="6600" b="1" dirty="0">
                <a:solidFill>
                  <a:srgbClr val="F16927"/>
                </a:solidFill>
                <a:latin typeface="Arimo Bold"/>
                <a:ea typeface="Arimo Bold"/>
                <a:cs typeface="Arimo Bold"/>
                <a:sym typeface="Arimo Bold"/>
              </a:rPr>
              <a:t>Evolution</a:t>
            </a:r>
          </a:p>
        </p:txBody>
      </p:sp>
    </p:spTree>
    <p:extLst>
      <p:ext uri="{BB962C8B-B14F-4D97-AF65-F5344CB8AC3E}">
        <p14:creationId xmlns:p14="http://schemas.microsoft.com/office/powerpoint/2010/main" val="33132959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656938" y="8758698"/>
            <a:ext cx="1175701" cy="1259237"/>
          </a:xfrm>
          <a:custGeom>
            <a:avLst/>
            <a:gdLst/>
            <a:ahLst/>
            <a:cxnLst/>
            <a:rect l="l" t="t" r="r" b="b"/>
            <a:pathLst>
              <a:path w="1175701" h="1259237">
                <a:moveTo>
                  <a:pt x="0" y="0"/>
                </a:moveTo>
                <a:lnTo>
                  <a:pt x="1175701" y="0"/>
                </a:lnTo>
                <a:lnTo>
                  <a:pt x="1175701" y="1259237"/>
                </a:lnTo>
                <a:lnTo>
                  <a:pt x="0" y="1259237"/>
                </a:lnTo>
                <a:lnTo>
                  <a:pt x="0" y="0"/>
                </a:lnTo>
                <a:close/>
              </a:path>
            </a:pathLst>
          </a:custGeom>
          <a:blipFill>
            <a:blip r:embed="rId2"/>
            <a:stretch>
              <a:fillRect r="-386841"/>
            </a:stretch>
          </a:blipFill>
        </p:spPr>
      </p:sp>
      <p:sp>
        <p:nvSpPr>
          <p:cNvPr id="3" name="TextBox 3"/>
          <p:cNvSpPr txBox="1"/>
          <p:nvPr/>
        </p:nvSpPr>
        <p:spPr>
          <a:xfrm>
            <a:off x="1348740" y="1115330"/>
            <a:ext cx="15590520" cy="967359"/>
          </a:xfrm>
          <a:prstGeom prst="rect">
            <a:avLst/>
          </a:prstGeom>
        </p:spPr>
        <p:txBody>
          <a:bodyPr lIns="0" tIns="0" rIns="0" bIns="0" rtlCol="0" anchor="t">
            <a:spAutoFit/>
          </a:bodyPr>
          <a:lstStyle/>
          <a:p>
            <a:pPr algn="l">
              <a:lnSpc>
                <a:spcPts val="7128"/>
              </a:lnSpc>
            </a:pPr>
            <a:r>
              <a:rPr lang="en-US" sz="6600" b="1">
                <a:solidFill>
                  <a:srgbClr val="48A2C3"/>
                </a:solidFill>
                <a:latin typeface="Arimo Bold"/>
                <a:ea typeface="Arimo Bold"/>
                <a:cs typeface="Arimo Bold"/>
                <a:sym typeface="Arimo Bold"/>
              </a:rPr>
              <a:t>Applications of </a:t>
            </a:r>
            <a:r>
              <a:rPr lang="en-US" sz="6600" b="1">
                <a:solidFill>
                  <a:srgbClr val="F16927"/>
                </a:solidFill>
                <a:latin typeface="Arimo Bold"/>
                <a:ea typeface="Arimo Bold"/>
                <a:cs typeface="Arimo Bold"/>
                <a:sym typeface="Arimo Bold"/>
              </a:rPr>
              <a:t>Generative AI</a:t>
            </a:r>
          </a:p>
        </p:txBody>
      </p:sp>
      <p:grpSp>
        <p:nvGrpSpPr>
          <p:cNvPr id="4" name="Group 4"/>
          <p:cNvGrpSpPr/>
          <p:nvPr/>
        </p:nvGrpSpPr>
        <p:grpSpPr>
          <a:xfrm>
            <a:off x="3554050" y="2576064"/>
            <a:ext cx="11179899" cy="7263696"/>
            <a:chOff x="0" y="0"/>
            <a:chExt cx="14906532" cy="9684928"/>
          </a:xfrm>
        </p:grpSpPr>
        <p:grpSp>
          <p:nvGrpSpPr>
            <p:cNvPr id="5" name="Group 5"/>
            <p:cNvGrpSpPr/>
            <p:nvPr/>
          </p:nvGrpSpPr>
          <p:grpSpPr>
            <a:xfrm>
              <a:off x="7418718" y="1858276"/>
              <a:ext cx="2879951" cy="2843748"/>
              <a:chOff x="0" y="0"/>
              <a:chExt cx="812800" cy="802583"/>
            </a:xfrm>
          </p:grpSpPr>
          <p:sp>
            <p:nvSpPr>
              <p:cNvPr id="6" name="Freeform 6"/>
              <p:cNvSpPr/>
              <p:nvPr/>
            </p:nvSpPr>
            <p:spPr>
              <a:xfrm>
                <a:off x="0" y="0"/>
                <a:ext cx="812800" cy="802583"/>
              </a:xfrm>
              <a:custGeom>
                <a:avLst/>
                <a:gdLst/>
                <a:ahLst/>
                <a:cxnLst/>
                <a:rect l="l" t="t" r="r" b="b"/>
                <a:pathLst>
                  <a:path w="812800" h="802583">
                    <a:moveTo>
                      <a:pt x="406400" y="0"/>
                    </a:moveTo>
                    <a:cubicBezTo>
                      <a:pt x="181951" y="0"/>
                      <a:pt x="0" y="179664"/>
                      <a:pt x="0" y="401291"/>
                    </a:cubicBezTo>
                    <a:cubicBezTo>
                      <a:pt x="0" y="622918"/>
                      <a:pt x="181951" y="802583"/>
                      <a:pt x="406400" y="802583"/>
                    </a:cubicBezTo>
                    <a:cubicBezTo>
                      <a:pt x="630849" y="802583"/>
                      <a:pt x="812800" y="622918"/>
                      <a:pt x="812800" y="401291"/>
                    </a:cubicBezTo>
                    <a:cubicBezTo>
                      <a:pt x="812800" y="179664"/>
                      <a:pt x="630849" y="0"/>
                      <a:pt x="406400" y="0"/>
                    </a:cubicBezTo>
                    <a:close/>
                  </a:path>
                </a:pathLst>
              </a:custGeom>
              <a:solidFill>
                <a:srgbClr val="48A2C3">
                  <a:alpha val="34902"/>
                </a:srgbClr>
              </a:solidFill>
            </p:spPr>
          </p:sp>
          <p:sp>
            <p:nvSpPr>
              <p:cNvPr id="7" name="TextBox 7"/>
              <p:cNvSpPr txBox="1"/>
              <p:nvPr/>
            </p:nvSpPr>
            <p:spPr>
              <a:xfrm>
                <a:off x="76200" y="37142"/>
                <a:ext cx="660400" cy="690198"/>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7699148" y="2135181"/>
              <a:ext cx="2319090" cy="2289938"/>
              <a:chOff x="0" y="0"/>
              <a:chExt cx="812800" cy="802583"/>
            </a:xfrm>
          </p:grpSpPr>
          <p:sp>
            <p:nvSpPr>
              <p:cNvPr id="9" name="Freeform 9"/>
              <p:cNvSpPr/>
              <p:nvPr/>
            </p:nvSpPr>
            <p:spPr>
              <a:xfrm>
                <a:off x="0" y="0"/>
                <a:ext cx="812800" cy="802583"/>
              </a:xfrm>
              <a:custGeom>
                <a:avLst/>
                <a:gdLst/>
                <a:ahLst/>
                <a:cxnLst/>
                <a:rect l="l" t="t" r="r" b="b"/>
                <a:pathLst>
                  <a:path w="812800" h="802583">
                    <a:moveTo>
                      <a:pt x="406400" y="0"/>
                    </a:moveTo>
                    <a:cubicBezTo>
                      <a:pt x="181951" y="0"/>
                      <a:pt x="0" y="179664"/>
                      <a:pt x="0" y="401291"/>
                    </a:cubicBezTo>
                    <a:cubicBezTo>
                      <a:pt x="0" y="622918"/>
                      <a:pt x="181951" y="802583"/>
                      <a:pt x="406400" y="802583"/>
                    </a:cubicBezTo>
                    <a:cubicBezTo>
                      <a:pt x="630849" y="802583"/>
                      <a:pt x="812800" y="622918"/>
                      <a:pt x="812800" y="401291"/>
                    </a:cubicBezTo>
                    <a:cubicBezTo>
                      <a:pt x="812800" y="179664"/>
                      <a:pt x="630849" y="0"/>
                      <a:pt x="406400" y="0"/>
                    </a:cubicBezTo>
                    <a:close/>
                  </a:path>
                </a:pathLst>
              </a:custGeom>
              <a:solidFill>
                <a:srgbClr val="48A2C3"/>
              </a:solidFill>
            </p:spPr>
          </p:sp>
          <p:sp>
            <p:nvSpPr>
              <p:cNvPr id="10" name="TextBox 10"/>
              <p:cNvSpPr txBox="1"/>
              <p:nvPr/>
            </p:nvSpPr>
            <p:spPr>
              <a:xfrm>
                <a:off x="76200" y="37142"/>
                <a:ext cx="660400" cy="690198"/>
              </a:xfrm>
              <a:prstGeom prst="rect">
                <a:avLst/>
              </a:prstGeom>
            </p:spPr>
            <p:txBody>
              <a:bodyPr lIns="50800" tIns="50800" rIns="50800" bIns="50800" rtlCol="0" anchor="ctr"/>
              <a:lstStyle/>
              <a:p>
                <a:pPr algn="ctr">
                  <a:lnSpc>
                    <a:spcPts val="2659"/>
                  </a:lnSpc>
                  <a:spcBef>
                    <a:spcPct val="0"/>
                  </a:spcBef>
                </a:pPr>
                <a:r>
                  <a:rPr lang="en-US" sz="1899">
                    <a:solidFill>
                      <a:srgbClr val="FFFFFF"/>
                    </a:solidFill>
                    <a:latin typeface="Canva Sans"/>
                    <a:ea typeface="Canva Sans"/>
                    <a:cs typeface="Canva Sans"/>
                    <a:sym typeface="Canva Sans"/>
                  </a:rPr>
                  <a:t>GenAI in the current context</a:t>
                </a:r>
              </a:p>
            </p:txBody>
          </p:sp>
        </p:grpSp>
        <p:grpSp>
          <p:nvGrpSpPr>
            <p:cNvPr id="11" name="Group 11"/>
            <p:cNvGrpSpPr/>
            <p:nvPr/>
          </p:nvGrpSpPr>
          <p:grpSpPr>
            <a:xfrm>
              <a:off x="4416339" y="42260"/>
              <a:ext cx="2119566" cy="2092922"/>
              <a:chOff x="0" y="0"/>
              <a:chExt cx="812800" cy="802583"/>
            </a:xfrm>
          </p:grpSpPr>
          <p:sp>
            <p:nvSpPr>
              <p:cNvPr id="12" name="Freeform 12"/>
              <p:cNvSpPr/>
              <p:nvPr/>
            </p:nvSpPr>
            <p:spPr>
              <a:xfrm>
                <a:off x="0" y="0"/>
                <a:ext cx="812800" cy="802583"/>
              </a:xfrm>
              <a:custGeom>
                <a:avLst/>
                <a:gdLst/>
                <a:ahLst/>
                <a:cxnLst/>
                <a:rect l="l" t="t" r="r" b="b"/>
                <a:pathLst>
                  <a:path w="812800" h="802583">
                    <a:moveTo>
                      <a:pt x="406400" y="0"/>
                    </a:moveTo>
                    <a:cubicBezTo>
                      <a:pt x="181951" y="0"/>
                      <a:pt x="0" y="179664"/>
                      <a:pt x="0" y="401291"/>
                    </a:cubicBezTo>
                    <a:cubicBezTo>
                      <a:pt x="0" y="622918"/>
                      <a:pt x="181951" y="802583"/>
                      <a:pt x="406400" y="802583"/>
                    </a:cubicBezTo>
                    <a:cubicBezTo>
                      <a:pt x="630849" y="802583"/>
                      <a:pt x="812800" y="622918"/>
                      <a:pt x="812800" y="401291"/>
                    </a:cubicBezTo>
                    <a:cubicBezTo>
                      <a:pt x="812800" y="179664"/>
                      <a:pt x="630849" y="0"/>
                      <a:pt x="406400" y="0"/>
                    </a:cubicBezTo>
                    <a:close/>
                  </a:path>
                </a:pathLst>
              </a:custGeom>
              <a:solidFill>
                <a:srgbClr val="F16927"/>
              </a:solidFill>
            </p:spPr>
          </p:sp>
          <p:sp>
            <p:nvSpPr>
              <p:cNvPr id="13" name="TextBox 13"/>
              <p:cNvSpPr txBox="1"/>
              <p:nvPr/>
            </p:nvSpPr>
            <p:spPr>
              <a:xfrm>
                <a:off x="76200" y="37142"/>
                <a:ext cx="660400" cy="690198"/>
              </a:xfrm>
              <a:prstGeom prst="rect">
                <a:avLst/>
              </a:prstGeom>
            </p:spPr>
            <p:txBody>
              <a:bodyPr lIns="50800" tIns="50800" rIns="50800" bIns="50800" rtlCol="0" anchor="ctr"/>
              <a:lstStyle/>
              <a:p>
                <a:pPr algn="ctr">
                  <a:lnSpc>
                    <a:spcPts val="2659"/>
                  </a:lnSpc>
                </a:pPr>
                <a:r>
                  <a:rPr lang="en-US" sz="1899">
                    <a:solidFill>
                      <a:srgbClr val="FFFFFF"/>
                    </a:solidFill>
                    <a:latin typeface="Canva Sans"/>
                    <a:ea typeface="Canva Sans"/>
                    <a:cs typeface="Canva Sans"/>
                    <a:sym typeface="Canva Sans"/>
                  </a:rPr>
                  <a:t>Software CODING</a:t>
                </a:r>
              </a:p>
            </p:txBody>
          </p:sp>
        </p:grpSp>
        <p:grpSp>
          <p:nvGrpSpPr>
            <p:cNvPr id="14" name="Group 14"/>
            <p:cNvGrpSpPr/>
            <p:nvPr/>
          </p:nvGrpSpPr>
          <p:grpSpPr>
            <a:xfrm>
              <a:off x="0" y="1821513"/>
              <a:ext cx="2879951" cy="2924507"/>
              <a:chOff x="0" y="0"/>
              <a:chExt cx="812800" cy="825375"/>
            </a:xfrm>
          </p:grpSpPr>
          <p:sp>
            <p:nvSpPr>
              <p:cNvPr id="15" name="Freeform 15"/>
              <p:cNvSpPr/>
              <p:nvPr/>
            </p:nvSpPr>
            <p:spPr>
              <a:xfrm>
                <a:off x="0" y="0"/>
                <a:ext cx="812800" cy="825375"/>
              </a:xfrm>
              <a:custGeom>
                <a:avLst/>
                <a:gdLst/>
                <a:ahLst/>
                <a:cxnLst/>
                <a:rect l="l" t="t" r="r" b="b"/>
                <a:pathLst>
                  <a:path w="812800" h="825375">
                    <a:moveTo>
                      <a:pt x="406400" y="0"/>
                    </a:moveTo>
                    <a:cubicBezTo>
                      <a:pt x="181951" y="0"/>
                      <a:pt x="0" y="184766"/>
                      <a:pt x="0" y="412687"/>
                    </a:cubicBezTo>
                    <a:cubicBezTo>
                      <a:pt x="0" y="640608"/>
                      <a:pt x="181951" y="825375"/>
                      <a:pt x="406400" y="825375"/>
                    </a:cubicBezTo>
                    <a:cubicBezTo>
                      <a:pt x="630849" y="825375"/>
                      <a:pt x="812800" y="640608"/>
                      <a:pt x="812800" y="412687"/>
                    </a:cubicBezTo>
                    <a:cubicBezTo>
                      <a:pt x="812800" y="184766"/>
                      <a:pt x="630849" y="0"/>
                      <a:pt x="406400" y="0"/>
                    </a:cubicBezTo>
                    <a:close/>
                  </a:path>
                </a:pathLst>
              </a:custGeom>
              <a:solidFill>
                <a:srgbClr val="48A2C3"/>
              </a:solidFill>
            </p:spPr>
          </p:sp>
          <p:sp>
            <p:nvSpPr>
              <p:cNvPr id="16" name="TextBox 16"/>
              <p:cNvSpPr txBox="1"/>
              <p:nvPr/>
            </p:nvSpPr>
            <p:spPr>
              <a:xfrm>
                <a:off x="76200" y="39279"/>
                <a:ext cx="660400" cy="708717"/>
              </a:xfrm>
              <a:prstGeom prst="rect">
                <a:avLst/>
              </a:prstGeom>
            </p:spPr>
            <p:txBody>
              <a:bodyPr lIns="50800" tIns="50800" rIns="50800" bIns="50800" rtlCol="0" anchor="ctr"/>
              <a:lstStyle/>
              <a:p>
                <a:pPr algn="ctr">
                  <a:lnSpc>
                    <a:spcPts val="2659"/>
                  </a:lnSpc>
                </a:pPr>
                <a:r>
                  <a:rPr lang="en-US" sz="1899">
                    <a:solidFill>
                      <a:srgbClr val="FFFFFF"/>
                    </a:solidFill>
                    <a:latin typeface="Canva Sans"/>
                    <a:ea typeface="Canva Sans"/>
                    <a:cs typeface="Canva Sans"/>
                    <a:sym typeface="Canva Sans"/>
                  </a:rPr>
                  <a:t>Written Content Augmentation and Creation</a:t>
                </a:r>
              </a:p>
              <a:p>
                <a:pPr algn="ctr">
                  <a:lnSpc>
                    <a:spcPts val="2659"/>
                  </a:lnSpc>
                </a:pPr>
                <a:endParaRPr lang="en-US" sz="1899">
                  <a:solidFill>
                    <a:srgbClr val="FFFFFF"/>
                  </a:solidFill>
                  <a:latin typeface="Canva Sans"/>
                  <a:ea typeface="Canva Sans"/>
                  <a:cs typeface="Canva Sans"/>
                  <a:sym typeface="Canva Sans"/>
                </a:endParaRPr>
              </a:p>
            </p:txBody>
          </p:sp>
        </p:grpSp>
        <p:grpSp>
          <p:nvGrpSpPr>
            <p:cNvPr id="17" name="Group 17"/>
            <p:cNvGrpSpPr/>
            <p:nvPr/>
          </p:nvGrpSpPr>
          <p:grpSpPr>
            <a:xfrm>
              <a:off x="2351408" y="5279133"/>
              <a:ext cx="2481979" cy="2377430"/>
              <a:chOff x="0" y="0"/>
              <a:chExt cx="950690" cy="910644"/>
            </a:xfrm>
          </p:grpSpPr>
          <p:sp>
            <p:nvSpPr>
              <p:cNvPr id="18" name="Freeform 18"/>
              <p:cNvSpPr/>
              <p:nvPr/>
            </p:nvSpPr>
            <p:spPr>
              <a:xfrm>
                <a:off x="0" y="0"/>
                <a:ext cx="950690" cy="910644"/>
              </a:xfrm>
              <a:custGeom>
                <a:avLst/>
                <a:gdLst/>
                <a:ahLst/>
                <a:cxnLst/>
                <a:rect l="l" t="t" r="r" b="b"/>
                <a:pathLst>
                  <a:path w="950690" h="910644">
                    <a:moveTo>
                      <a:pt x="475345" y="0"/>
                    </a:moveTo>
                    <a:cubicBezTo>
                      <a:pt x="212819" y="0"/>
                      <a:pt x="0" y="203855"/>
                      <a:pt x="0" y="455322"/>
                    </a:cubicBezTo>
                    <a:cubicBezTo>
                      <a:pt x="0" y="706790"/>
                      <a:pt x="212819" y="910644"/>
                      <a:pt x="475345" y="910644"/>
                    </a:cubicBezTo>
                    <a:cubicBezTo>
                      <a:pt x="737871" y="910644"/>
                      <a:pt x="950690" y="706790"/>
                      <a:pt x="950690" y="455322"/>
                    </a:cubicBezTo>
                    <a:cubicBezTo>
                      <a:pt x="950690" y="203855"/>
                      <a:pt x="737871" y="0"/>
                      <a:pt x="475345" y="0"/>
                    </a:cubicBezTo>
                    <a:close/>
                  </a:path>
                </a:pathLst>
              </a:custGeom>
              <a:solidFill>
                <a:srgbClr val="F16927"/>
              </a:solidFill>
            </p:spPr>
          </p:sp>
          <p:sp>
            <p:nvSpPr>
              <p:cNvPr id="19" name="TextBox 19"/>
              <p:cNvSpPr txBox="1"/>
              <p:nvPr/>
            </p:nvSpPr>
            <p:spPr>
              <a:xfrm>
                <a:off x="89127" y="47273"/>
                <a:ext cx="772436" cy="777998"/>
              </a:xfrm>
              <a:prstGeom prst="rect">
                <a:avLst/>
              </a:prstGeom>
            </p:spPr>
            <p:txBody>
              <a:bodyPr lIns="50800" tIns="50800" rIns="50800" bIns="50800" rtlCol="0" anchor="ctr"/>
              <a:lstStyle/>
              <a:p>
                <a:pPr algn="ctr">
                  <a:lnSpc>
                    <a:spcPts val="2659"/>
                  </a:lnSpc>
                </a:pPr>
                <a:r>
                  <a:rPr lang="en-US" sz="1899">
                    <a:solidFill>
                      <a:srgbClr val="FFFFFF"/>
                    </a:solidFill>
                    <a:latin typeface="Canva Sans"/>
                    <a:ea typeface="Canva Sans"/>
                    <a:cs typeface="Canva Sans"/>
                    <a:sym typeface="Canva Sans"/>
                  </a:rPr>
                  <a:t>Question Answering and Discovery </a:t>
                </a:r>
              </a:p>
            </p:txBody>
          </p:sp>
        </p:grpSp>
        <p:grpSp>
          <p:nvGrpSpPr>
            <p:cNvPr id="20" name="Group 20"/>
            <p:cNvGrpSpPr/>
            <p:nvPr/>
          </p:nvGrpSpPr>
          <p:grpSpPr>
            <a:xfrm>
              <a:off x="4894493" y="6880273"/>
              <a:ext cx="2804655" cy="280465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6927"/>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r>
                  <a:rPr lang="en-US" sz="1899">
                    <a:solidFill>
                      <a:srgbClr val="FFFFFF"/>
                    </a:solidFill>
                    <a:latin typeface="Canva Sans"/>
                    <a:ea typeface="Canva Sans"/>
                    <a:cs typeface="Canva Sans"/>
                    <a:sym typeface="Canva Sans"/>
                  </a:rPr>
                  <a:t>Tone manipulation</a:t>
                </a:r>
              </a:p>
            </p:txBody>
          </p:sp>
        </p:grpSp>
        <p:grpSp>
          <p:nvGrpSpPr>
            <p:cNvPr id="23" name="Group 23"/>
            <p:cNvGrpSpPr/>
            <p:nvPr/>
          </p:nvGrpSpPr>
          <p:grpSpPr>
            <a:xfrm>
              <a:off x="8578769" y="6466429"/>
              <a:ext cx="3205800" cy="3205800"/>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8A2C3"/>
              </a:solidFill>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r>
                  <a:rPr lang="en-US" sz="1899">
                    <a:solidFill>
                      <a:srgbClr val="FFFFFF"/>
                    </a:solidFill>
                    <a:latin typeface="Canva Sans"/>
                    <a:ea typeface="Canva Sans"/>
                    <a:cs typeface="Canva Sans"/>
                    <a:sym typeface="Canva Sans"/>
                  </a:rPr>
                  <a:t>Summarization</a:t>
                </a:r>
              </a:p>
            </p:txBody>
          </p:sp>
        </p:grpSp>
        <p:grpSp>
          <p:nvGrpSpPr>
            <p:cNvPr id="26" name="Group 26"/>
            <p:cNvGrpSpPr/>
            <p:nvPr/>
          </p:nvGrpSpPr>
          <p:grpSpPr>
            <a:xfrm>
              <a:off x="11784569" y="4129781"/>
              <a:ext cx="2714276" cy="2714276"/>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8A2C3"/>
              </a:soli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r>
                  <a:rPr lang="en-US" sz="1899">
                    <a:solidFill>
                      <a:srgbClr val="FFFFFF"/>
                    </a:solidFill>
                    <a:latin typeface="Canva Sans"/>
                    <a:ea typeface="Canva Sans"/>
                    <a:cs typeface="Canva Sans"/>
                    <a:sym typeface="Canva Sans"/>
                  </a:rPr>
                  <a:t>Content Classification</a:t>
                </a:r>
              </a:p>
            </p:txBody>
          </p:sp>
        </p:grpSp>
        <p:grpSp>
          <p:nvGrpSpPr>
            <p:cNvPr id="29" name="Group 29"/>
            <p:cNvGrpSpPr/>
            <p:nvPr/>
          </p:nvGrpSpPr>
          <p:grpSpPr>
            <a:xfrm>
              <a:off x="12136389" y="0"/>
              <a:ext cx="2770143" cy="2717379"/>
              <a:chOff x="0" y="0"/>
              <a:chExt cx="911892" cy="894523"/>
            </a:xfrm>
          </p:grpSpPr>
          <p:sp>
            <p:nvSpPr>
              <p:cNvPr id="30" name="Freeform 30"/>
              <p:cNvSpPr/>
              <p:nvPr/>
            </p:nvSpPr>
            <p:spPr>
              <a:xfrm>
                <a:off x="0" y="0"/>
                <a:ext cx="911892" cy="894523"/>
              </a:xfrm>
              <a:custGeom>
                <a:avLst/>
                <a:gdLst/>
                <a:ahLst/>
                <a:cxnLst/>
                <a:rect l="l" t="t" r="r" b="b"/>
                <a:pathLst>
                  <a:path w="911892" h="894523">
                    <a:moveTo>
                      <a:pt x="455946" y="0"/>
                    </a:moveTo>
                    <a:cubicBezTo>
                      <a:pt x="204134" y="0"/>
                      <a:pt x="0" y="200246"/>
                      <a:pt x="0" y="447261"/>
                    </a:cubicBezTo>
                    <a:cubicBezTo>
                      <a:pt x="0" y="694277"/>
                      <a:pt x="204134" y="894523"/>
                      <a:pt x="455946" y="894523"/>
                    </a:cubicBezTo>
                    <a:cubicBezTo>
                      <a:pt x="707758" y="894523"/>
                      <a:pt x="911892" y="694277"/>
                      <a:pt x="911892" y="447261"/>
                    </a:cubicBezTo>
                    <a:cubicBezTo>
                      <a:pt x="911892" y="200246"/>
                      <a:pt x="707758" y="0"/>
                      <a:pt x="455946" y="0"/>
                    </a:cubicBezTo>
                    <a:close/>
                  </a:path>
                </a:pathLst>
              </a:custGeom>
              <a:solidFill>
                <a:srgbClr val="F16927"/>
              </a:solidFill>
            </p:spPr>
          </p:sp>
          <p:sp>
            <p:nvSpPr>
              <p:cNvPr id="31" name="TextBox 31"/>
              <p:cNvSpPr txBox="1"/>
              <p:nvPr/>
            </p:nvSpPr>
            <p:spPr>
              <a:xfrm>
                <a:off x="85490" y="45761"/>
                <a:ext cx="740912" cy="764900"/>
              </a:xfrm>
              <a:prstGeom prst="rect">
                <a:avLst/>
              </a:prstGeom>
            </p:spPr>
            <p:txBody>
              <a:bodyPr lIns="50800" tIns="50800" rIns="50800" bIns="50800" rtlCol="0" anchor="ctr"/>
              <a:lstStyle/>
              <a:p>
                <a:pPr algn="ctr">
                  <a:lnSpc>
                    <a:spcPts val="2659"/>
                  </a:lnSpc>
                </a:pPr>
                <a:r>
                  <a:rPr lang="en-US" sz="1899">
                    <a:solidFill>
                      <a:srgbClr val="FFFFFF"/>
                    </a:solidFill>
                    <a:latin typeface="Canva Sans"/>
                    <a:ea typeface="Canva Sans"/>
                    <a:cs typeface="Canva Sans"/>
                    <a:sym typeface="Canva Sans"/>
                  </a:rPr>
                  <a:t>Chatbot Performance Improvement</a:t>
                </a:r>
              </a:p>
            </p:txBody>
          </p:sp>
        </p:grpSp>
        <p:sp>
          <p:nvSpPr>
            <p:cNvPr id="32" name="AutoShape 32"/>
            <p:cNvSpPr/>
            <p:nvPr/>
          </p:nvSpPr>
          <p:spPr>
            <a:xfrm>
              <a:off x="6422301" y="1743983"/>
              <a:ext cx="996417" cy="563779"/>
            </a:xfrm>
            <a:prstGeom prst="line">
              <a:avLst/>
            </a:prstGeom>
            <a:ln w="50800" cap="flat">
              <a:solidFill>
                <a:srgbClr val="000000"/>
              </a:solidFill>
              <a:prstDash val="sysDot"/>
              <a:headEnd type="none" w="sm" len="sm"/>
              <a:tailEnd type="none" w="sm" len="sm"/>
            </a:ln>
          </p:spPr>
        </p:sp>
        <p:sp>
          <p:nvSpPr>
            <p:cNvPr id="33" name="AutoShape 33"/>
            <p:cNvSpPr/>
            <p:nvPr/>
          </p:nvSpPr>
          <p:spPr>
            <a:xfrm>
              <a:off x="10378238" y="3894304"/>
              <a:ext cx="1549255" cy="535495"/>
            </a:xfrm>
            <a:prstGeom prst="line">
              <a:avLst/>
            </a:prstGeom>
            <a:ln w="50800" cap="flat">
              <a:solidFill>
                <a:srgbClr val="000000"/>
              </a:solidFill>
              <a:prstDash val="sysDot"/>
              <a:headEnd type="none" w="sm" len="sm"/>
              <a:tailEnd type="none" w="sm" len="sm"/>
            </a:ln>
          </p:spPr>
        </p:sp>
        <p:sp>
          <p:nvSpPr>
            <p:cNvPr id="34" name="AutoShape 34"/>
            <p:cNvSpPr/>
            <p:nvPr/>
          </p:nvSpPr>
          <p:spPr>
            <a:xfrm flipH="1">
              <a:off x="6571587" y="4372310"/>
              <a:ext cx="1163243" cy="2471747"/>
            </a:xfrm>
            <a:prstGeom prst="line">
              <a:avLst/>
            </a:prstGeom>
            <a:ln w="50800" cap="flat">
              <a:solidFill>
                <a:srgbClr val="000000"/>
              </a:solidFill>
              <a:prstDash val="sysDot"/>
              <a:headEnd type="none" w="sm" len="sm"/>
              <a:tailEnd type="none" w="sm" len="sm"/>
            </a:ln>
          </p:spPr>
        </p:sp>
        <p:sp>
          <p:nvSpPr>
            <p:cNvPr id="35" name="AutoShape 35"/>
            <p:cNvSpPr/>
            <p:nvPr/>
          </p:nvSpPr>
          <p:spPr>
            <a:xfrm>
              <a:off x="8984535" y="4817103"/>
              <a:ext cx="493693" cy="1578242"/>
            </a:xfrm>
            <a:prstGeom prst="line">
              <a:avLst/>
            </a:prstGeom>
            <a:ln w="50800" cap="flat">
              <a:solidFill>
                <a:srgbClr val="000000"/>
              </a:solidFill>
              <a:prstDash val="sysDot"/>
              <a:headEnd type="none" w="sm" len="sm"/>
              <a:tailEnd type="none" w="sm" len="sm"/>
            </a:ln>
          </p:spPr>
        </p:sp>
        <p:sp>
          <p:nvSpPr>
            <p:cNvPr id="36" name="AutoShape 36"/>
            <p:cNvSpPr/>
            <p:nvPr/>
          </p:nvSpPr>
          <p:spPr>
            <a:xfrm flipH="1">
              <a:off x="10132057" y="1358689"/>
              <a:ext cx="1890515" cy="1024255"/>
            </a:xfrm>
            <a:prstGeom prst="line">
              <a:avLst/>
            </a:prstGeom>
            <a:ln w="50800" cap="flat">
              <a:solidFill>
                <a:srgbClr val="000000"/>
              </a:solidFill>
              <a:prstDash val="sysDot"/>
              <a:headEnd type="none" w="sm" len="sm"/>
              <a:tailEnd type="none" w="sm" len="sm"/>
            </a:ln>
          </p:spPr>
        </p:sp>
        <p:sp>
          <p:nvSpPr>
            <p:cNvPr id="37" name="AutoShape 37"/>
            <p:cNvSpPr/>
            <p:nvPr/>
          </p:nvSpPr>
          <p:spPr>
            <a:xfrm flipH="1">
              <a:off x="2981701" y="3305231"/>
              <a:ext cx="4295091" cy="25081"/>
            </a:xfrm>
            <a:prstGeom prst="line">
              <a:avLst/>
            </a:prstGeom>
            <a:ln w="50800" cap="flat">
              <a:solidFill>
                <a:srgbClr val="000000"/>
              </a:solidFill>
              <a:prstDash val="sysDot"/>
              <a:headEnd type="none" w="sm" len="sm"/>
              <a:tailEnd type="none" w="sm" len="sm"/>
            </a:ln>
          </p:spPr>
        </p:sp>
        <p:sp>
          <p:nvSpPr>
            <p:cNvPr id="38" name="AutoShape 38"/>
            <p:cNvSpPr/>
            <p:nvPr/>
          </p:nvSpPr>
          <p:spPr>
            <a:xfrm flipH="1">
              <a:off x="4464874" y="4082508"/>
              <a:ext cx="3015039" cy="1358752"/>
            </a:xfrm>
            <a:prstGeom prst="line">
              <a:avLst/>
            </a:prstGeom>
            <a:ln w="50800" cap="flat">
              <a:solidFill>
                <a:srgbClr val="000000"/>
              </a:solidFill>
              <a:prstDash val="sysDot"/>
              <a:headEnd type="none" w="sm" len="sm"/>
              <a:tailEnd type="none" w="sm" len="sm"/>
            </a:ln>
          </p:spPr>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656938" y="8758698"/>
            <a:ext cx="1175701" cy="1259237"/>
          </a:xfrm>
          <a:custGeom>
            <a:avLst/>
            <a:gdLst/>
            <a:ahLst/>
            <a:cxnLst/>
            <a:rect l="l" t="t" r="r" b="b"/>
            <a:pathLst>
              <a:path w="1175701" h="1259237">
                <a:moveTo>
                  <a:pt x="0" y="0"/>
                </a:moveTo>
                <a:lnTo>
                  <a:pt x="1175701" y="0"/>
                </a:lnTo>
                <a:lnTo>
                  <a:pt x="1175701" y="1259237"/>
                </a:lnTo>
                <a:lnTo>
                  <a:pt x="0" y="1259237"/>
                </a:lnTo>
                <a:lnTo>
                  <a:pt x="0" y="0"/>
                </a:lnTo>
                <a:close/>
              </a:path>
            </a:pathLst>
          </a:custGeom>
          <a:blipFill>
            <a:blip r:embed="rId2"/>
            <a:stretch>
              <a:fillRect r="-386841"/>
            </a:stretch>
          </a:blipFill>
        </p:spPr>
      </p:sp>
      <p:sp>
        <p:nvSpPr>
          <p:cNvPr id="3" name="TextBox 3"/>
          <p:cNvSpPr txBox="1"/>
          <p:nvPr/>
        </p:nvSpPr>
        <p:spPr>
          <a:xfrm>
            <a:off x="3810000" y="3924300"/>
            <a:ext cx="15590520" cy="2883408"/>
          </a:xfrm>
          <a:prstGeom prst="rect">
            <a:avLst/>
          </a:prstGeom>
        </p:spPr>
        <p:txBody>
          <a:bodyPr lIns="0" tIns="0" rIns="0" bIns="0" rtlCol="0" anchor="t">
            <a:spAutoFit/>
          </a:bodyPr>
          <a:lstStyle/>
          <a:p>
            <a:pPr marL="886777" lvl="2" indent="-295592" algn="l">
              <a:lnSpc>
                <a:spcPts val="4536"/>
              </a:lnSpc>
              <a:buFont typeface="Arial"/>
              <a:buChar char="⚬"/>
            </a:pPr>
            <a:r>
              <a:rPr lang="en-US" sz="4200" b="1" spc="39" dirty="0">
                <a:solidFill>
                  <a:srgbClr val="000000"/>
                </a:solidFill>
                <a:latin typeface="TT Rounds Condensed Bold"/>
                <a:ea typeface="TT Rounds Condensed Bold"/>
                <a:cs typeface="TT Rounds Condensed Bold"/>
                <a:sym typeface="TT Rounds Condensed Bold"/>
              </a:rPr>
              <a:t>Generative Adversarial Networks (GANs)</a:t>
            </a:r>
          </a:p>
          <a:p>
            <a:pPr marL="886777" lvl="2" indent="-295592" algn="l">
              <a:lnSpc>
                <a:spcPts val="4536"/>
              </a:lnSpc>
            </a:pPr>
            <a:endParaRPr lang="en-US" sz="4200" b="1" spc="39" dirty="0">
              <a:solidFill>
                <a:srgbClr val="000000"/>
              </a:solidFill>
              <a:latin typeface="TT Rounds Condensed Bold"/>
              <a:ea typeface="TT Rounds Condensed Bold"/>
              <a:cs typeface="TT Rounds Condensed Bold"/>
              <a:sym typeface="TT Rounds Condensed Bold"/>
            </a:endParaRPr>
          </a:p>
          <a:p>
            <a:pPr marL="886777" lvl="2" indent="-295592" algn="l">
              <a:lnSpc>
                <a:spcPts val="4536"/>
              </a:lnSpc>
              <a:buFont typeface="Arial"/>
              <a:buChar char="⚬"/>
            </a:pPr>
            <a:r>
              <a:rPr lang="en-US" sz="4200" b="1" spc="39" dirty="0">
                <a:solidFill>
                  <a:srgbClr val="000000"/>
                </a:solidFill>
                <a:latin typeface="TT Rounds Condensed Bold"/>
                <a:ea typeface="TT Rounds Condensed Bold"/>
                <a:cs typeface="TT Rounds Condensed Bold"/>
                <a:sym typeface="TT Rounds Condensed Bold"/>
              </a:rPr>
              <a:t>Variational Autoencoders  (VAEs)</a:t>
            </a:r>
          </a:p>
          <a:p>
            <a:pPr marL="886777" lvl="2" indent="-295592" algn="l">
              <a:lnSpc>
                <a:spcPts val="4536"/>
              </a:lnSpc>
            </a:pPr>
            <a:endParaRPr lang="en-US" sz="4200" b="1" spc="39" dirty="0">
              <a:solidFill>
                <a:srgbClr val="000000"/>
              </a:solidFill>
              <a:latin typeface="TT Rounds Condensed Bold"/>
              <a:ea typeface="TT Rounds Condensed Bold"/>
              <a:cs typeface="TT Rounds Condensed Bold"/>
              <a:sym typeface="TT Rounds Condensed Bold"/>
            </a:endParaRPr>
          </a:p>
          <a:p>
            <a:pPr marL="886777" lvl="2" indent="-295592" algn="l">
              <a:lnSpc>
                <a:spcPts val="4536"/>
              </a:lnSpc>
              <a:buFont typeface="Arial"/>
              <a:buChar char="⚬"/>
            </a:pPr>
            <a:r>
              <a:rPr lang="en-US" sz="4200" b="1" spc="39" dirty="0">
                <a:solidFill>
                  <a:srgbClr val="000000"/>
                </a:solidFill>
                <a:latin typeface="TT Rounds Condensed Bold"/>
                <a:ea typeface="TT Rounds Condensed Bold"/>
                <a:cs typeface="TT Rounds Condensed Bold"/>
                <a:sym typeface="TT Rounds Condensed Bold"/>
              </a:rPr>
              <a:t>Transformers</a:t>
            </a:r>
          </a:p>
        </p:txBody>
      </p:sp>
      <p:sp>
        <p:nvSpPr>
          <p:cNvPr id="4" name="TextBox 4"/>
          <p:cNvSpPr txBox="1"/>
          <p:nvPr/>
        </p:nvSpPr>
        <p:spPr>
          <a:xfrm>
            <a:off x="1348740" y="1195816"/>
            <a:ext cx="15590520" cy="967359"/>
          </a:xfrm>
          <a:prstGeom prst="rect">
            <a:avLst/>
          </a:prstGeom>
        </p:spPr>
        <p:txBody>
          <a:bodyPr lIns="0" tIns="0" rIns="0" bIns="0" rtlCol="0" anchor="t">
            <a:spAutoFit/>
          </a:bodyPr>
          <a:lstStyle/>
          <a:p>
            <a:pPr algn="l">
              <a:lnSpc>
                <a:spcPts val="7128"/>
              </a:lnSpc>
            </a:pPr>
            <a:r>
              <a:rPr lang="en-US" sz="6600" b="1">
                <a:solidFill>
                  <a:srgbClr val="48A2C3"/>
                </a:solidFill>
                <a:latin typeface="Arimo Bold"/>
                <a:ea typeface="Arimo Bold"/>
                <a:cs typeface="Arimo Bold"/>
                <a:sym typeface="Arimo Bold"/>
              </a:rPr>
              <a:t>Types in </a:t>
            </a:r>
            <a:r>
              <a:rPr lang="en-US" sz="6600" b="1">
                <a:solidFill>
                  <a:srgbClr val="F16927"/>
                </a:solidFill>
                <a:latin typeface="Arimo Bold"/>
                <a:ea typeface="Arimo Bold"/>
                <a:cs typeface="Arimo Bold"/>
                <a:sym typeface="Arimo Bold"/>
              </a:rPr>
              <a:t>Generative AI</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963883"/>
            <a:ext cx="16589709" cy="967359"/>
          </a:xfrm>
          <a:prstGeom prst="rect">
            <a:avLst/>
          </a:prstGeom>
        </p:spPr>
        <p:txBody>
          <a:bodyPr lIns="0" tIns="0" rIns="0" bIns="0" rtlCol="0" anchor="t">
            <a:spAutoFit/>
          </a:bodyPr>
          <a:lstStyle/>
          <a:p>
            <a:pPr algn="l">
              <a:lnSpc>
                <a:spcPts val="7128"/>
              </a:lnSpc>
            </a:pPr>
            <a:r>
              <a:rPr lang="en-US" sz="6600" b="1">
                <a:solidFill>
                  <a:srgbClr val="F16927"/>
                </a:solidFill>
                <a:latin typeface="Arimo Bold"/>
                <a:ea typeface="Arimo Bold"/>
                <a:cs typeface="Arimo Bold"/>
                <a:sym typeface="Arimo Bold"/>
              </a:rPr>
              <a:t>Generative Adversarial Networks (</a:t>
            </a:r>
            <a:r>
              <a:rPr lang="en-US" sz="6600" b="1">
                <a:solidFill>
                  <a:srgbClr val="48A2C3"/>
                </a:solidFill>
                <a:latin typeface="Arimo Bold"/>
                <a:ea typeface="Arimo Bold"/>
                <a:cs typeface="Arimo Bold"/>
                <a:sym typeface="Arimo Bold"/>
              </a:rPr>
              <a:t>GANs</a:t>
            </a:r>
            <a:r>
              <a:rPr lang="en-US" sz="6600" b="1">
                <a:solidFill>
                  <a:srgbClr val="F16927"/>
                </a:solidFill>
                <a:latin typeface="Arimo Bold"/>
                <a:ea typeface="Arimo Bold"/>
                <a:cs typeface="Arimo Bold"/>
                <a:sym typeface="Arimo Bold"/>
              </a:rPr>
              <a:t>):</a:t>
            </a:r>
          </a:p>
        </p:txBody>
      </p:sp>
      <p:sp>
        <p:nvSpPr>
          <p:cNvPr id="3" name="TextBox 3"/>
          <p:cNvSpPr txBox="1"/>
          <p:nvPr/>
        </p:nvSpPr>
        <p:spPr>
          <a:xfrm>
            <a:off x="1348740" y="2362677"/>
            <a:ext cx="15590520" cy="893445"/>
          </a:xfrm>
          <a:prstGeom prst="rect">
            <a:avLst/>
          </a:prstGeom>
        </p:spPr>
        <p:txBody>
          <a:bodyPr lIns="0" tIns="0" rIns="0" bIns="0" rtlCol="0" anchor="t">
            <a:spAutoFit/>
          </a:bodyPr>
          <a:lstStyle/>
          <a:p>
            <a:pPr algn="l">
              <a:lnSpc>
                <a:spcPts val="3240"/>
              </a:lnSpc>
            </a:pPr>
            <a:r>
              <a:rPr lang="en-US" sz="3000" spc="27">
                <a:solidFill>
                  <a:srgbClr val="000000"/>
                </a:solidFill>
                <a:latin typeface="Arial"/>
                <a:ea typeface="Arial"/>
                <a:cs typeface="Arial"/>
                <a:sym typeface="Arial"/>
              </a:rPr>
              <a:t>Two neural networks (generator and discriminator) work against each other to generate realistic data</a:t>
            </a:r>
          </a:p>
        </p:txBody>
      </p:sp>
      <p:sp>
        <p:nvSpPr>
          <p:cNvPr id="6" name="Freeform 6"/>
          <p:cNvSpPr/>
          <p:nvPr/>
        </p:nvSpPr>
        <p:spPr>
          <a:xfrm>
            <a:off x="16656938" y="8758698"/>
            <a:ext cx="1175701" cy="1259237"/>
          </a:xfrm>
          <a:custGeom>
            <a:avLst/>
            <a:gdLst/>
            <a:ahLst/>
            <a:cxnLst/>
            <a:rect l="l" t="t" r="r" b="b"/>
            <a:pathLst>
              <a:path w="1175701" h="1259237">
                <a:moveTo>
                  <a:pt x="0" y="0"/>
                </a:moveTo>
                <a:lnTo>
                  <a:pt x="1175701" y="0"/>
                </a:lnTo>
                <a:lnTo>
                  <a:pt x="1175701" y="1259237"/>
                </a:lnTo>
                <a:lnTo>
                  <a:pt x="0" y="1259237"/>
                </a:lnTo>
                <a:lnTo>
                  <a:pt x="0" y="0"/>
                </a:lnTo>
                <a:close/>
              </a:path>
            </a:pathLst>
          </a:custGeom>
          <a:blipFill>
            <a:blip r:embed="rId2"/>
            <a:stretch>
              <a:fillRect r="-386841"/>
            </a:stretch>
          </a:blipFill>
        </p:spPr>
      </p:sp>
      <p:pic>
        <p:nvPicPr>
          <p:cNvPr id="7" name="Content Placeholder 4">
            <a:extLst>
              <a:ext uri="{FF2B5EF4-FFF2-40B4-BE49-F238E27FC236}">
                <a16:creationId xmlns:a16="http://schemas.microsoft.com/office/drawing/2014/main" id="{2C8730F9-7CA0-B781-68E6-A1323168C1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7463" y="3256122"/>
            <a:ext cx="13513073" cy="5750243"/>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BF05F2-A394-2AC4-0FC9-6981A7F18CC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43F2A69-0362-8F9C-93C2-39CFE304BF65}"/>
              </a:ext>
            </a:extLst>
          </p:cNvPr>
          <p:cNvSpPr/>
          <p:nvPr/>
        </p:nvSpPr>
        <p:spPr>
          <a:xfrm>
            <a:off x="16656938" y="8758698"/>
            <a:ext cx="1175701" cy="1259237"/>
          </a:xfrm>
          <a:custGeom>
            <a:avLst/>
            <a:gdLst/>
            <a:ahLst/>
            <a:cxnLst/>
            <a:rect l="l" t="t" r="r" b="b"/>
            <a:pathLst>
              <a:path w="1175701" h="1259237">
                <a:moveTo>
                  <a:pt x="0" y="0"/>
                </a:moveTo>
                <a:lnTo>
                  <a:pt x="1175701" y="0"/>
                </a:lnTo>
                <a:lnTo>
                  <a:pt x="1175701" y="1259237"/>
                </a:lnTo>
                <a:lnTo>
                  <a:pt x="0" y="1259237"/>
                </a:lnTo>
                <a:lnTo>
                  <a:pt x="0" y="0"/>
                </a:lnTo>
                <a:close/>
              </a:path>
            </a:pathLst>
          </a:custGeom>
          <a:blipFill>
            <a:blip r:embed="rId2"/>
            <a:stretch>
              <a:fillRect r="-386841"/>
            </a:stretch>
          </a:blipFill>
        </p:spPr>
      </p:sp>
      <p:sp>
        <p:nvSpPr>
          <p:cNvPr id="3" name="TextBox 3">
            <a:extLst>
              <a:ext uri="{FF2B5EF4-FFF2-40B4-BE49-F238E27FC236}">
                <a16:creationId xmlns:a16="http://schemas.microsoft.com/office/drawing/2014/main" id="{7960F1FF-B03C-3336-F489-776707553FC2}"/>
              </a:ext>
            </a:extLst>
          </p:cNvPr>
          <p:cNvSpPr txBox="1"/>
          <p:nvPr/>
        </p:nvSpPr>
        <p:spPr>
          <a:xfrm>
            <a:off x="1348740" y="1115330"/>
            <a:ext cx="15590520" cy="910506"/>
          </a:xfrm>
          <a:prstGeom prst="rect">
            <a:avLst/>
          </a:prstGeom>
        </p:spPr>
        <p:txBody>
          <a:bodyPr lIns="0" tIns="0" rIns="0" bIns="0" rtlCol="0" anchor="t">
            <a:spAutoFit/>
          </a:bodyPr>
          <a:lstStyle/>
          <a:p>
            <a:pPr algn="l">
              <a:lnSpc>
                <a:spcPts val="7128"/>
              </a:lnSpc>
            </a:pPr>
            <a:r>
              <a:rPr lang="en-US" sz="6600" b="1" dirty="0">
                <a:solidFill>
                  <a:srgbClr val="48A2C3"/>
                </a:solidFill>
                <a:latin typeface="Arimo Bold"/>
                <a:ea typeface="Arimo Bold"/>
                <a:cs typeface="Arimo Bold"/>
                <a:sym typeface="Arimo Bold"/>
              </a:rPr>
              <a:t>Applications of </a:t>
            </a:r>
            <a:r>
              <a:rPr lang="en-US" sz="6600" b="1" dirty="0">
                <a:solidFill>
                  <a:srgbClr val="F16927"/>
                </a:solidFill>
                <a:latin typeface="Arimo Bold"/>
                <a:ea typeface="Arimo Bold"/>
                <a:cs typeface="Arimo Bold"/>
                <a:sym typeface="Arimo Bold"/>
              </a:rPr>
              <a:t>GANs</a:t>
            </a:r>
          </a:p>
        </p:txBody>
      </p:sp>
      <p:pic>
        <p:nvPicPr>
          <p:cNvPr id="39" name="Content Placeholder 4">
            <a:extLst>
              <a:ext uri="{FF2B5EF4-FFF2-40B4-BE49-F238E27FC236}">
                <a16:creationId xmlns:a16="http://schemas.microsoft.com/office/drawing/2014/main" id="{E59F7A2E-120C-46AA-3ACA-BCEFEEAABD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7798" y="2026420"/>
            <a:ext cx="14072403" cy="7986752"/>
          </a:xfrm>
          <a:prstGeom prst="rect">
            <a:avLst/>
          </a:prstGeom>
        </p:spPr>
      </p:pic>
    </p:spTree>
    <p:extLst>
      <p:ext uri="{BB962C8B-B14F-4D97-AF65-F5344CB8AC3E}">
        <p14:creationId xmlns:p14="http://schemas.microsoft.com/office/powerpoint/2010/main" val="2868581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48740" y="1115330"/>
            <a:ext cx="15590520" cy="967359"/>
          </a:xfrm>
          <a:prstGeom prst="rect">
            <a:avLst/>
          </a:prstGeom>
        </p:spPr>
        <p:txBody>
          <a:bodyPr lIns="0" tIns="0" rIns="0" bIns="0" rtlCol="0" anchor="t">
            <a:spAutoFit/>
          </a:bodyPr>
          <a:lstStyle/>
          <a:p>
            <a:pPr algn="l">
              <a:lnSpc>
                <a:spcPts val="7128"/>
              </a:lnSpc>
            </a:pPr>
            <a:r>
              <a:rPr lang="en-US" sz="6600" b="1">
                <a:solidFill>
                  <a:srgbClr val="F16927"/>
                </a:solidFill>
                <a:latin typeface="Arimo Bold"/>
                <a:ea typeface="Arimo Bold"/>
                <a:cs typeface="Arimo Bold"/>
                <a:sym typeface="Arimo Bold"/>
              </a:rPr>
              <a:t>Variational Autoencoders (</a:t>
            </a:r>
            <a:r>
              <a:rPr lang="en-US" sz="6600" b="1">
                <a:solidFill>
                  <a:srgbClr val="48A2C3"/>
                </a:solidFill>
                <a:latin typeface="Arimo Bold"/>
                <a:ea typeface="Arimo Bold"/>
                <a:cs typeface="Arimo Bold"/>
                <a:sym typeface="Arimo Bold"/>
              </a:rPr>
              <a:t>VAEs</a:t>
            </a:r>
            <a:r>
              <a:rPr lang="en-US" sz="6600" b="1">
                <a:solidFill>
                  <a:srgbClr val="F16927"/>
                </a:solidFill>
                <a:latin typeface="Arimo Bold"/>
                <a:ea typeface="Arimo Bold"/>
                <a:cs typeface="Arimo Bold"/>
                <a:sym typeface="Arimo Bold"/>
              </a:rPr>
              <a:t>):</a:t>
            </a:r>
          </a:p>
        </p:txBody>
      </p:sp>
      <p:sp>
        <p:nvSpPr>
          <p:cNvPr id="3" name="TextBox 3"/>
          <p:cNvSpPr txBox="1"/>
          <p:nvPr/>
        </p:nvSpPr>
        <p:spPr>
          <a:xfrm>
            <a:off x="1386840" y="2793683"/>
            <a:ext cx="15590520" cy="483870"/>
          </a:xfrm>
          <a:prstGeom prst="rect">
            <a:avLst/>
          </a:prstGeom>
        </p:spPr>
        <p:txBody>
          <a:bodyPr lIns="0" tIns="0" rIns="0" bIns="0" rtlCol="0" anchor="t">
            <a:spAutoFit/>
          </a:bodyPr>
          <a:lstStyle/>
          <a:p>
            <a:pPr algn="l">
              <a:lnSpc>
                <a:spcPts val="3240"/>
              </a:lnSpc>
            </a:pPr>
            <a:r>
              <a:rPr lang="en-US" sz="3000" spc="27">
                <a:solidFill>
                  <a:srgbClr val="000000"/>
                </a:solidFill>
                <a:latin typeface="Arial"/>
                <a:ea typeface="Arial"/>
                <a:cs typeface="Arial"/>
                <a:sym typeface="Arial"/>
              </a:rPr>
              <a:t>Encodes data into a lower-dimensional space and then decodes it to generate new data.</a:t>
            </a:r>
          </a:p>
        </p:txBody>
      </p:sp>
      <p:sp>
        <p:nvSpPr>
          <p:cNvPr id="6" name="Freeform 6"/>
          <p:cNvSpPr/>
          <p:nvPr/>
        </p:nvSpPr>
        <p:spPr>
          <a:xfrm>
            <a:off x="16656938" y="8758698"/>
            <a:ext cx="1175701" cy="1259237"/>
          </a:xfrm>
          <a:custGeom>
            <a:avLst/>
            <a:gdLst/>
            <a:ahLst/>
            <a:cxnLst/>
            <a:rect l="l" t="t" r="r" b="b"/>
            <a:pathLst>
              <a:path w="1175701" h="1259237">
                <a:moveTo>
                  <a:pt x="0" y="0"/>
                </a:moveTo>
                <a:lnTo>
                  <a:pt x="1175701" y="0"/>
                </a:lnTo>
                <a:lnTo>
                  <a:pt x="1175701" y="1259237"/>
                </a:lnTo>
                <a:lnTo>
                  <a:pt x="0" y="1259237"/>
                </a:lnTo>
                <a:lnTo>
                  <a:pt x="0" y="0"/>
                </a:lnTo>
                <a:close/>
              </a:path>
            </a:pathLst>
          </a:custGeom>
          <a:blipFill>
            <a:blip r:embed="rId2"/>
            <a:stretch>
              <a:fillRect r="-386841"/>
            </a:stretch>
          </a:blipFill>
        </p:spPr>
      </p:sp>
      <p:pic>
        <p:nvPicPr>
          <p:cNvPr id="7" name="Content Placeholder 4">
            <a:extLst>
              <a:ext uri="{FF2B5EF4-FFF2-40B4-BE49-F238E27FC236}">
                <a16:creationId xmlns:a16="http://schemas.microsoft.com/office/drawing/2014/main" id="{C78476CA-7D12-8835-83A3-992E1A8CAF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8265" y="3277553"/>
            <a:ext cx="15168237" cy="663084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2E2B7-AD81-80BB-695F-0A5A6DAA02C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FC5D856-9869-670B-A72B-742D583349FF}"/>
              </a:ext>
            </a:extLst>
          </p:cNvPr>
          <p:cNvSpPr/>
          <p:nvPr/>
        </p:nvSpPr>
        <p:spPr>
          <a:xfrm>
            <a:off x="16656938" y="8758698"/>
            <a:ext cx="1175701" cy="1259237"/>
          </a:xfrm>
          <a:custGeom>
            <a:avLst/>
            <a:gdLst/>
            <a:ahLst/>
            <a:cxnLst/>
            <a:rect l="l" t="t" r="r" b="b"/>
            <a:pathLst>
              <a:path w="1175701" h="1259237">
                <a:moveTo>
                  <a:pt x="0" y="0"/>
                </a:moveTo>
                <a:lnTo>
                  <a:pt x="1175701" y="0"/>
                </a:lnTo>
                <a:lnTo>
                  <a:pt x="1175701" y="1259237"/>
                </a:lnTo>
                <a:lnTo>
                  <a:pt x="0" y="1259237"/>
                </a:lnTo>
                <a:lnTo>
                  <a:pt x="0" y="0"/>
                </a:lnTo>
                <a:close/>
              </a:path>
            </a:pathLst>
          </a:custGeom>
          <a:blipFill>
            <a:blip r:embed="rId2"/>
            <a:stretch>
              <a:fillRect r="-386841"/>
            </a:stretch>
          </a:blipFill>
        </p:spPr>
      </p:sp>
      <p:sp>
        <p:nvSpPr>
          <p:cNvPr id="3" name="TextBox 3">
            <a:extLst>
              <a:ext uri="{FF2B5EF4-FFF2-40B4-BE49-F238E27FC236}">
                <a16:creationId xmlns:a16="http://schemas.microsoft.com/office/drawing/2014/main" id="{3675322A-57EA-1D39-CF9A-EBBD7FC89B94}"/>
              </a:ext>
            </a:extLst>
          </p:cNvPr>
          <p:cNvSpPr txBox="1"/>
          <p:nvPr/>
        </p:nvSpPr>
        <p:spPr>
          <a:xfrm>
            <a:off x="1348740" y="1115330"/>
            <a:ext cx="15590520" cy="910506"/>
          </a:xfrm>
          <a:prstGeom prst="rect">
            <a:avLst/>
          </a:prstGeom>
        </p:spPr>
        <p:txBody>
          <a:bodyPr lIns="0" tIns="0" rIns="0" bIns="0" rtlCol="0" anchor="t">
            <a:spAutoFit/>
          </a:bodyPr>
          <a:lstStyle/>
          <a:p>
            <a:pPr algn="l">
              <a:lnSpc>
                <a:spcPts val="7128"/>
              </a:lnSpc>
            </a:pPr>
            <a:r>
              <a:rPr lang="en-US" sz="6600" b="1" dirty="0">
                <a:solidFill>
                  <a:srgbClr val="48A2C3"/>
                </a:solidFill>
                <a:latin typeface="Arimo Bold"/>
                <a:ea typeface="Arimo Bold"/>
                <a:cs typeface="Arimo Bold"/>
                <a:sym typeface="Arimo Bold"/>
              </a:rPr>
              <a:t>Applications of </a:t>
            </a:r>
            <a:r>
              <a:rPr lang="en-US" sz="6600" b="1" dirty="0">
                <a:solidFill>
                  <a:srgbClr val="F16927"/>
                </a:solidFill>
                <a:latin typeface="Arimo Bold"/>
                <a:ea typeface="Arimo Bold"/>
                <a:cs typeface="Arimo Bold"/>
                <a:sym typeface="Arimo Bold"/>
              </a:rPr>
              <a:t>VAEs</a:t>
            </a:r>
          </a:p>
        </p:txBody>
      </p:sp>
      <p:pic>
        <p:nvPicPr>
          <p:cNvPr id="4" name="Content Placeholder 8">
            <a:extLst>
              <a:ext uri="{FF2B5EF4-FFF2-40B4-BE49-F238E27FC236}">
                <a16:creationId xmlns:a16="http://schemas.microsoft.com/office/drawing/2014/main" id="{F2D75BA6-5B39-76B4-5DFC-41AF4B0168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1484" y="2324100"/>
            <a:ext cx="10545032" cy="7282275"/>
          </a:xfrm>
          <a:prstGeom prst="rect">
            <a:avLst/>
          </a:prstGeom>
        </p:spPr>
      </p:pic>
    </p:spTree>
    <p:extLst>
      <p:ext uri="{BB962C8B-B14F-4D97-AF65-F5344CB8AC3E}">
        <p14:creationId xmlns:p14="http://schemas.microsoft.com/office/powerpoint/2010/main" val="1942409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16656938" y="8758698"/>
            <a:ext cx="1175701" cy="1259237"/>
          </a:xfrm>
          <a:custGeom>
            <a:avLst/>
            <a:gdLst/>
            <a:ahLst/>
            <a:cxnLst/>
            <a:rect l="l" t="t" r="r" b="b"/>
            <a:pathLst>
              <a:path w="1175701" h="1259237">
                <a:moveTo>
                  <a:pt x="0" y="0"/>
                </a:moveTo>
                <a:lnTo>
                  <a:pt x="1175701" y="0"/>
                </a:lnTo>
                <a:lnTo>
                  <a:pt x="1175701" y="1259237"/>
                </a:lnTo>
                <a:lnTo>
                  <a:pt x="0" y="1259237"/>
                </a:lnTo>
                <a:lnTo>
                  <a:pt x="0" y="0"/>
                </a:lnTo>
                <a:close/>
              </a:path>
            </a:pathLst>
          </a:custGeom>
          <a:blipFill>
            <a:blip r:embed="rId2"/>
            <a:stretch>
              <a:fillRect r="-386841"/>
            </a:stretch>
          </a:blipFill>
        </p:spPr>
      </p:sp>
      <p:grpSp>
        <p:nvGrpSpPr>
          <p:cNvPr id="5" name="Group 5"/>
          <p:cNvGrpSpPr/>
          <p:nvPr/>
        </p:nvGrpSpPr>
        <p:grpSpPr>
          <a:xfrm>
            <a:off x="4862945" y="3080534"/>
            <a:ext cx="2049205" cy="1413996"/>
            <a:chOff x="0" y="0"/>
            <a:chExt cx="539708" cy="372411"/>
          </a:xfrm>
        </p:grpSpPr>
        <p:sp>
          <p:nvSpPr>
            <p:cNvPr id="6" name="Freeform 6"/>
            <p:cNvSpPr/>
            <p:nvPr/>
          </p:nvSpPr>
          <p:spPr>
            <a:xfrm>
              <a:off x="0" y="0"/>
              <a:ext cx="539708" cy="372411"/>
            </a:xfrm>
            <a:custGeom>
              <a:avLst/>
              <a:gdLst/>
              <a:ahLst/>
              <a:cxnLst/>
              <a:rect l="l" t="t" r="r" b="b"/>
              <a:pathLst>
                <a:path w="539708" h="372411">
                  <a:moveTo>
                    <a:pt x="0" y="0"/>
                  </a:moveTo>
                  <a:lnTo>
                    <a:pt x="539708" y="0"/>
                  </a:lnTo>
                  <a:lnTo>
                    <a:pt x="539708" y="372411"/>
                  </a:lnTo>
                  <a:lnTo>
                    <a:pt x="0" y="372411"/>
                  </a:lnTo>
                  <a:close/>
                </a:path>
              </a:pathLst>
            </a:custGeom>
            <a:solidFill>
              <a:srgbClr val="FFFFFF"/>
            </a:solidFill>
          </p:spPr>
        </p:sp>
        <p:sp>
          <p:nvSpPr>
            <p:cNvPr id="7" name="TextBox 7"/>
            <p:cNvSpPr txBox="1"/>
            <p:nvPr/>
          </p:nvSpPr>
          <p:spPr>
            <a:xfrm>
              <a:off x="0" y="-38100"/>
              <a:ext cx="539708" cy="410511"/>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028700" y="820720"/>
            <a:ext cx="15590520" cy="967359"/>
          </a:xfrm>
          <a:prstGeom prst="rect">
            <a:avLst/>
          </a:prstGeom>
        </p:spPr>
        <p:txBody>
          <a:bodyPr lIns="0" tIns="0" rIns="0" bIns="0" rtlCol="0" anchor="t">
            <a:spAutoFit/>
          </a:bodyPr>
          <a:lstStyle/>
          <a:p>
            <a:pPr algn="l">
              <a:lnSpc>
                <a:spcPts val="7128"/>
              </a:lnSpc>
            </a:pPr>
            <a:r>
              <a:rPr lang="en-US" sz="6600" b="1">
                <a:solidFill>
                  <a:srgbClr val="F16927"/>
                </a:solidFill>
                <a:latin typeface="Arimo Bold"/>
                <a:ea typeface="Arimo Bold"/>
                <a:cs typeface="Arimo Bold"/>
                <a:sym typeface="Arimo Bold"/>
              </a:rPr>
              <a:t>Transformers:</a:t>
            </a:r>
          </a:p>
        </p:txBody>
      </p:sp>
      <p:sp>
        <p:nvSpPr>
          <p:cNvPr id="9" name="TextBox 9"/>
          <p:cNvSpPr txBox="1"/>
          <p:nvPr/>
        </p:nvSpPr>
        <p:spPr>
          <a:xfrm>
            <a:off x="1348740" y="2432021"/>
            <a:ext cx="15590520" cy="483870"/>
          </a:xfrm>
          <a:prstGeom prst="rect">
            <a:avLst/>
          </a:prstGeom>
        </p:spPr>
        <p:txBody>
          <a:bodyPr lIns="0" tIns="0" rIns="0" bIns="0" rtlCol="0" anchor="t">
            <a:spAutoFit/>
          </a:bodyPr>
          <a:lstStyle/>
          <a:p>
            <a:pPr algn="l">
              <a:lnSpc>
                <a:spcPts val="3240"/>
              </a:lnSpc>
            </a:pPr>
            <a:r>
              <a:rPr lang="en-US" sz="3000" spc="27">
                <a:solidFill>
                  <a:srgbClr val="000000"/>
                </a:solidFill>
                <a:latin typeface="Arial"/>
                <a:ea typeface="Arial"/>
                <a:cs typeface="Arial"/>
                <a:sym typeface="Arial"/>
              </a:rPr>
              <a:t>Used in language models like GPT to generate text by learning patterns in sequential data.</a:t>
            </a:r>
          </a:p>
        </p:txBody>
      </p:sp>
      <p:pic>
        <p:nvPicPr>
          <p:cNvPr id="6146" name="Picture 2" descr="A Basic High-Level View of Transformer Architecture &amp; LLMs from 35000 Feet  | by Nitin Kushwaha | Python in Plain English">
            <a:extLst>
              <a:ext uri="{FF2B5EF4-FFF2-40B4-BE49-F238E27FC236}">
                <a16:creationId xmlns:a16="http://schemas.microsoft.com/office/drawing/2014/main" id="{CA981A4F-7AE9-64A6-2560-C554173CC4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3184700"/>
            <a:ext cx="13335000" cy="68103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E7C1CD-CBC8-3B16-8178-8E083C4B9B0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A32A9CD-9CB3-FFF6-F103-7C3A889C5269}"/>
              </a:ext>
            </a:extLst>
          </p:cNvPr>
          <p:cNvSpPr/>
          <p:nvPr/>
        </p:nvSpPr>
        <p:spPr>
          <a:xfrm>
            <a:off x="16656938" y="8758698"/>
            <a:ext cx="1175701" cy="1259237"/>
          </a:xfrm>
          <a:custGeom>
            <a:avLst/>
            <a:gdLst/>
            <a:ahLst/>
            <a:cxnLst/>
            <a:rect l="l" t="t" r="r" b="b"/>
            <a:pathLst>
              <a:path w="1175701" h="1259237">
                <a:moveTo>
                  <a:pt x="0" y="0"/>
                </a:moveTo>
                <a:lnTo>
                  <a:pt x="1175701" y="0"/>
                </a:lnTo>
                <a:lnTo>
                  <a:pt x="1175701" y="1259237"/>
                </a:lnTo>
                <a:lnTo>
                  <a:pt x="0" y="1259237"/>
                </a:lnTo>
                <a:lnTo>
                  <a:pt x="0" y="0"/>
                </a:lnTo>
                <a:close/>
              </a:path>
            </a:pathLst>
          </a:custGeom>
          <a:blipFill>
            <a:blip r:embed="rId2"/>
            <a:stretch>
              <a:fillRect r="-386841"/>
            </a:stretch>
          </a:blipFill>
        </p:spPr>
      </p:sp>
      <p:sp>
        <p:nvSpPr>
          <p:cNvPr id="3" name="TextBox 3">
            <a:extLst>
              <a:ext uri="{FF2B5EF4-FFF2-40B4-BE49-F238E27FC236}">
                <a16:creationId xmlns:a16="http://schemas.microsoft.com/office/drawing/2014/main" id="{7279CDC8-57D6-A4CC-50BB-22F30401BF65}"/>
              </a:ext>
            </a:extLst>
          </p:cNvPr>
          <p:cNvSpPr txBox="1"/>
          <p:nvPr/>
        </p:nvSpPr>
        <p:spPr>
          <a:xfrm>
            <a:off x="1348740" y="1115330"/>
            <a:ext cx="15590520" cy="910506"/>
          </a:xfrm>
          <a:prstGeom prst="rect">
            <a:avLst/>
          </a:prstGeom>
        </p:spPr>
        <p:txBody>
          <a:bodyPr lIns="0" tIns="0" rIns="0" bIns="0" rtlCol="0" anchor="t">
            <a:spAutoFit/>
          </a:bodyPr>
          <a:lstStyle/>
          <a:p>
            <a:pPr algn="l">
              <a:lnSpc>
                <a:spcPts val="7128"/>
              </a:lnSpc>
            </a:pPr>
            <a:r>
              <a:rPr lang="en-US" sz="6600" b="1" dirty="0">
                <a:solidFill>
                  <a:srgbClr val="48A2C3"/>
                </a:solidFill>
                <a:latin typeface="Arimo Bold"/>
                <a:ea typeface="Arimo Bold"/>
                <a:cs typeface="Arimo Bold"/>
                <a:sym typeface="Arimo Bold"/>
              </a:rPr>
              <a:t>Applications of </a:t>
            </a:r>
            <a:r>
              <a:rPr lang="en-US" sz="6600" b="1" dirty="0">
                <a:solidFill>
                  <a:srgbClr val="F16927"/>
                </a:solidFill>
                <a:latin typeface="Arimo Bold"/>
                <a:ea typeface="Arimo Bold"/>
                <a:cs typeface="Arimo Bold"/>
                <a:sym typeface="Arimo Bold"/>
              </a:rPr>
              <a:t>Transformers</a:t>
            </a:r>
          </a:p>
        </p:txBody>
      </p:sp>
      <p:pic>
        <p:nvPicPr>
          <p:cNvPr id="5124" name="Picture 4" descr="Mastering BERT: A Guide from Beginner to Advance in NLP">
            <a:extLst>
              <a:ext uri="{FF2B5EF4-FFF2-40B4-BE49-F238E27FC236}">
                <a16:creationId xmlns:a16="http://schemas.microsoft.com/office/drawing/2014/main" id="{894B9462-6672-7E46-6A38-16ABF86CA4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0" y="3059840"/>
            <a:ext cx="47244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ow to Use DALL-E 3 to Generate Images - thinglabs">
            <a:extLst>
              <a:ext uri="{FF2B5EF4-FFF2-40B4-BE49-F238E27FC236}">
                <a16:creationId xmlns:a16="http://schemas.microsoft.com/office/drawing/2014/main" id="{7B54F7DD-B534-1B48-0999-48B86C4A17A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453655" y="6530340"/>
            <a:ext cx="4243545" cy="236220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Unimedia Technology">
            <a:extLst>
              <a:ext uri="{FF2B5EF4-FFF2-40B4-BE49-F238E27FC236}">
                <a16:creationId xmlns:a16="http://schemas.microsoft.com/office/drawing/2014/main" id="{3DF19CB0-D8D0-7E58-7A43-C8B963C4AB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6591300"/>
            <a:ext cx="3887506" cy="2362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3">
            <a:extLst>
              <a:ext uri="{FF2B5EF4-FFF2-40B4-BE49-F238E27FC236}">
                <a16:creationId xmlns:a16="http://schemas.microsoft.com/office/drawing/2014/main" id="{495EFC61-AF96-3877-6C49-C74389C1CA89}"/>
              </a:ext>
            </a:extLst>
          </p:cNvPr>
          <p:cNvSpPr txBox="1"/>
          <p:nvPr/>
        </p:nvSpPr>
        <p:spPr>
          <a:xfrm>
            <a:off x="3607276" y="3616865"/>
            <a:ext cx="1768951" cy="963149"/>
          </a:xfrm>
          <a:prstGeom prst="rect">
            <a:avLst/>
          </a:prstGeom>
        </p:spPr>
        <p:txBody>
          <a:bodyPr wrap="square" lIns="0" tIns="0" rIns="0" bIns="0" rtlCol="0" anchor="t">
            <a:spAutoFit/>
          </a:bodyPr>
          <a:lstStyle/>
          <a:p>
            <a:pPr algn="l">
              <a:lnSpc>
                <a:spcPts val="7128"/>
              </a:lnSpc>
            </a:pPr>
            <a:r>
              <a:rPr lang="en-US" sz="9600" b="1" dirty="0">
                <a:solidFill>
                  <a:srgbClr val="F16927"/>
                </a:solidFill>
                <a:latin typeface="Arimo Bold"/>
                <a:ea typeface="Arimo Bold"/>
                <a:cs typeface="Arimo Bold"/>
                <a:sym typeface="Arimo Bold"/>
              </a:rPr>
              <a:t>T5</a:t>
            </a:r>
          </a:p>
        </p:txBody>
      </p:sp>
      <p:pic>
        <p:nvPicPr>
          <p:cNvPr id="5132" name="Picture 12" descr="Red robot transformer, cartoon vector illustration. Powerful robot  trasformed from car, fantasy space alien, toy super hero isolated on white  background Stock Vector | Adobe Stock">
            <a:extLst>
              <a:ext uri="{FF2B5EF4-FFF2-40B4-BE49-F238E27FC236}">
                <a16:creationId xmlns:a16="http://schemas.microsoft.com/office/drawing/2014/main" id="{8B5545AB-EB0E-EAC6-D9B2-40B56AE1225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574"/>
          <a:stretch/>
        </p:blipFill>
        <p:spPr bwMode="auto">
          <a:xfrm>
            <a:off x="6589493" y="3418570"/>
            <a:ext cx="4600575" cy="575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8285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48740" y="743378"/>
            <a:ext cx="16939260" cy="1872234"/>
          </a:xfrm>
          <a:prstGeom prst="rect">
            <a:avLst/>
          </a:prstGeom>
        </p:spPr>
        <p:txBody>
          <a:bodyPr lIns="0" tIns="0" rIns="0" bIns="0" rtlCol="0" anchor="t">
            <a:spAutoFit/>
          </a:bodyPr>
          <a:lstStyle/>
          <a:p>
            <a:pPr algn="l">
              <a:lnSpc>
                <a:spcPts val="7128"/>
              </a:lnSpc>
            </a:pPr>
            <a:r>
              <a:rPr lang="en-US" sz="6600" b="1">
                <a:solidFill>
                  <a:srgbClr val="F16927"/>
                </a:solidFill>
                <a:latin typeface="Arimo Bold"/>
                <a:ea typeface="Arimo Bold"/>
                <a:cs typeface="Arimo Bold"/>
                <a:sym typeface="Arimo Bold"/>
              </a:rPr>
              <a:t>Fine – Tuning </a:t>
            </a:r>
            <a:r>
              <a:rPr lang="en-US" sz="6600" b="1">
                <a:solidFill>
                  <a:srgbClr val="48A2C3"/>
                </a:solidFill>
                <a:latin typeface="Arimo Bold"/>
                <a:ea typeface="Arimo Bold"/>
                <a:cs typeface="Arimo Bold"/>
                <a:sym typeface="Arimo Bold"/>
              </a:rPr>
              <a:t>and</a:t>
            </a:r>
            <a:r>
              <a:rPr lang="en-US" sz="6600" b="1">
                <a:solidFill>
                  <a:srgbClr val="F16927"/>
                </a:solidFill>
                <a:latin typeface="Arimo Bold"/>
                <a:ea typeface="Arimo Bold"/>
                <a:cs typeface="Arimo Bold"/>
                <a:sym typeface="Arimo Bold"/>
              </a:rPr>
              <a:t> Customizing Generative Models</a:t>
            </a:r>
          </a:p>
        </p:txBody>
      </p:sp>
      <p:sp>
        <p:nvSpPr>
          <p:cNvPr id="3" name="Freeform 3"/>
          <p:cNvSpPr/>
          <p:nvPr/>
        </p:nvSpPr>
        <p:spPr>
          <a:xfrm>
            <a:off x="13763036" y="9026067"/>
            <a:ext cx="1263397" cy="429101"/>
          </a:xfrm>
          <a:custGeom>
            <a:avLst/>
            <a:gdLst/>
            <a:ahLst/>
            <a:cxnLst/>
            <a:rect l="l" t="t" r="r" b="b"/>
            <a:pathLst>
              <a:path w="1263397" h="429101">
                <a:moveTo>
                  <a:pt x="0" y="0"/>
                </a:moveTo>
                <a:lnTo>
                  <a:pt x="1263397" y="0"/>
                </a:lnTo>
                <a:lnTo>
                  <a:pt x="1263397" y="429101"/>
                </a:lnTo>
                <a:lnTo>
                  <a:pt x="0" y="4291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6656938" y="8758698"/>
            <a:ext cx="1175701" cy="1259237"/>
          </a:xfrm>
          <a:custGeom>
            <a:avLst/>
            <a:gdLst/>
            <a:ahLst/>
            <a:cxnLst/>
            <a:rect l="l" t="t" r="r" b="b"/>
            <a:pathLst>
              <a:path w="1175701" h="1259237">
                <a:moveTo>
                  <a:pt x="0" y="0"/>
                </a:moveTo>
                <a:lnTo>
                  <a:pt x="1175701" y="0"/>
                </a:lnTo>
                <a:lnTo>
                  <a:pt x="1175701" y="1259237"/>
                </a:lnTo>
                <a:lnTo>
                  <a:pt x="0" y="1259237"/>
                </a:lnTo>
                <a:lnTo>
                  <a:pt x="0" y="0"/>
                </a:lnTo>
                <a:close/>
              </a:path>
            </a:pathLst>
          </a:custGeom>
          <a:blipFill>
            <a:blip r:embed="rId4"/>
            <a:stretch>
              <a:fillRect r="-386841"/>
            </a:stretch>
          </a:blipFill>
        </p:spPr>
      </p:sp>
      <p:sp>
        <p:nvSpPr>
          <p:cNvPr id="5" name="TextBox 5"/>
          <p:cNvSpPr txBox="1"/>
          <p:nvPr/>
        </p:nvSpPr>
        <p:spPr>
          <a:xfrm>
            <a:off x="2574225" y="3705225"/>
            <a:ext cx="13139550" cy="1438275"/>
          </a:xfrm>
          <a:prstGeom prst="rect">
            <a:avLst/>
          </a:prstGeom>
        </p:spPr>
        <p:txBody>
          <a:bodyPr lIns="0" tIns="0" rIns="0" bIns="0" rtlCol="0" anchor="t">
            <a:spAutoFit/>
          </a:bodyPr>
          <a:lstStyle/>
          <a:p>
            <a:pPr marL="633416" lvl="2" indent="-211139" algn="l">
              <a:lnSpc>
                <a:spcPts val="3600"/>
              </a:lnSpc>
              <a:buFont typeface="Arial"/>
              <a:buChar char="⚬"/>
            </a:pPr>
            <a:r>
              <a:rPr lang="en-US" sz="3000" spc="27">
                <a:solidFill>
                  <a:srgbClr val="242424"/>
                </a:solidFill>
                <a:latin typeface="Arial"/>
                <a:ea typeface="Arial"/>
                <a:cs typeface="Arial"/>
                <a:sym typeface="Arial"/>
              </a:rPr>
              <a:t>Fine-tuning is a crucial process in generative AI, where a pre-trained language model is customized for specific tasks or domains. </a:t>
            </a:r>
          </a:p>
          <a:p>
            <a:pPr marL="633416" lvl="2" indent="-211139" algn="l">
              <a:lnSpc>
                <a:spcPts val="3600"/>
              </a:lnSpc>
              <a:buFont typeface="Arial"/>
              <a:buChar char="⚬"/>
            </a:pPr>
            <a:r>
              <a:rPr lang="en-US" sz="3000" spc="27">
                <a:solidFill>
                  <a:srgbClr val="242424"/>
                </a:solidFill>
                <a:latin typeface="Arial"/>
                <a:ea typeface="Arial"/>
                <a:cs typeface="Arial"/>
                <a:sym typeface="Arial"/>
              </a:rPr>
              <a:t>It involves refining the model’s capabilities to perform specialized tasks.</a:t>
            </a:r>
          </a:p>
        </p:txBody>
      </p:sp>
      <p:grpSp>
        <p:nvGrpSpPr>
          <p:cNvPr id="6" name="Group 6"/>
          <p:cNvGrpSpPr/>
          <p:nvPr/>
        </p:nvGrpSpPr>
        <p:grpSpPr>
          <a:xfrm>
            <a:off x="1492106" y="5795886"/>
            <a:ext cx="15752683" cy="3230181"/>
            <a:chOff x="0" y="0"/>
            <a:chExt cx="21003577" cy="4306908"/>
          </a:xfrm>
        </p:grpSpPr>
        <p:grpSp>
          <p:nvGrpSpPr>
            <p:cNvPr id="7" name="Group 7"/>
            <p:cNvGrpSpPr/>
            <p:nvPr/>
          </p:nvGrpSpPr>
          <p:grpSpPr>
            <a:xfrm>
              <a:off x="0" y="2292877"/>
              <a:ext cx="3835667" cy="1150218"/>
              <a:chOff x="0" y="0"/>
              <a:chExt cx="757663" cy="227204"/>
            </a:xfrm>
          </p:grpSpPr>
          <p:sp>
            <p:nvSpPr>
              <p:cNvPr id="8" name="Freeform 8"/>
              <p:cNvSpPr/>
              <p:nvPr/>
            </p:nvSpPr>
            <p:spPr>
              <a:xfrm>
                <a:off x="0" y="0"/>
                <a:ext cx="757663" cy="227204"/>
              </a:xfrm>
              <a:custGeom>
                <a:avLst/>
                <a:gdLst/>
                <a:ahLst/>
                <a:cxnLst/>
                <a:rect l="l" t="t" r="r" b="b"/>
                <a:pathLst>
                  <a:path w="757663" h="227204">
                    <a:moveTo>
                      <a:pt x="0" y="0"/>
                    </a:moveTo>
                    <a:lnTo>
                      <a:pt x="757663" y="0"/>
                    </a:lnTo>
                    <a:lnTo>
                      <a:pt x="757663" y="227204"/>
                    </a:lnTo>
                    <a:lnTo>
                      <a:pt x="0" y="227204"/>
                    </a:lnTo>
                    <a:close/>
                  </a:path>
                </a:pathLst>
              </a:custGeom>
              <a:solidFill>
                <a:srgbClr val="F16927"/>
              </a:solidFill>
            </p:spPr>
          </p:sp>
          <p:sp>
            <p:nvSpPr>
              <p:cNvPr id="9" name="TextBox 9"/>
              <p:cNvSpPr txBox="1"/>
              <p:nvPr/>
            </p:nvSpPr>
            <p:spPr>
              <a:xfrm>
                <a:off x="0" y="19050"/>
                <a:ext cx="757663" cy="208154"/>
              </a:xfrm>
              <a:prstGeom prst="rect">
                <a:avLst/>
              </a:prstGeom>
            </p:spPr>
            <p:txBody>
              <a:bodyPr lIns="50800" tIns="50800" rIns="50800" bIns="50800" rtlCol="0" anchor="ctr"/>
              <a:lstStyle/>
              <a:p>
                <a:pPr algn="ctr">
                  <a:lnSpc>
                    <a:spcPts val="2657"/>
                  </a:lnSpc>
                </a:pPr>
                <a:r>
                  <a:rPr lang="en-US" sz="2460" b="1">
                    <a:solidFill>
                      <a:srgbClr val="FFFFFF"/>
                    </a:solidFill>
                    <a:latin typeface="Arimo Bold"/>
                    <a:ea typeface="Arimo Bold"/>
                    <a:cs typeface="Arimo Bold"/>
                    <a:sym typeface="Arimo Bold"/>
                  </a:rPr>
                  <a:t>Pre - Training</a:t>
                </a:r>
              </a:p>
            </p:txBody>
          </p:sp>
        </p:grpSp>
        <p:sp>
          <p:nvSpPr>
            <p:cNvPr id="10" name="Freeform 10"/>
            <p:cNvSpPr/>
            <p:nvPr/>
          </p:nvSpPr>
          <p:spPr>
            <a:xfrm rot="-8173478">
              <a:off x="2476996" y="629843"/>
              <a:ext cx="2717342" cy="2231617"/>
            </a:xfrm>
            <a:custGeom>
              <a:avLst/>
              <a:gdLst/>
              <a:ahLst/>
              <a:cxnLst/>
              <a:rect l="l" t="t" r="r" b="b"/>
              <a:pathLst>
                <a:path w="2717342" h="2231617">
                  <a:moveTo>
                    <a:pt x="0" y="0"/>
                  </a:moveTo>
                  <a:lnTo>
                    <a:pt x="2717342" y="0"/>
                  </a:lnTo>
                  <a:lnTo>
                    <a:pt x="2717342" y="2231617"/>
                  </a:lnTo>
                  <a:lnTo>
                    <a:pt x="0" y="22316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5703291" y="1454463"/>
              <a:ext cx="1900441" cy="2852445"/>
            </a:xfrm>
            <a:custGeom>
              <a:avLst/>
              <a:gdLst/>
              <a:ahLst/>
              <a:cxnLst/>
              <a:rect l="l" t="t" r="r" b="b"/>
              <a:pathLst>
                <a:path w="1900441" h="2852445">
                  <a:moveTo>
                    <a:pt x="0" y="0"/>
                  </a:moveTo>
                  <a:lnTo>
                    <a:pt x="1900441" y="0"/>
                  </a:lnTo>
                  <a:lnTo>
                    <a:pt x="1900441" y="2852445"/>
                  </a:lnTo>
                  <a:lnTo>
                    <a:pt x="0" y="2852445"/>
                  </a:lnTo>
                  <a:lnTo>
                    <a:pt x="0" y="0"/>
                  </a:lnTo>
                  <a:close/>
                </a:path>
              </a:pathLst>
            </a:custGeom>
            <a:blipFill>
              <a:blip r:embed="rId7"/>
              <a:stretch>
                <a:fillRect/>
              </a:stretch>
            </a:blipFill>
          </p:spPr>
        </p:sp>
        <p:sp>
          <p:nvSpPr>
            <p:cNvPr id="12" name="AutoShape 12"/>
            <p:cNvSpPr/>
            <p:nvPr/>
          </p:nvSpPr>
          <p:spPr>
            <a:xfrm flipV="1">
              <a:off x="8289445" y="2690187"/>
              <a:ext cx="2934257" cy="25400"/>
            </a:xfrm>
            <a:prstGeom prst="line">
              <a:avLst/>
            </a:prstGeom>
            <a:ln w="50800" cap="flat">
              <a:solidFill>
                <a:srgbClr val="000000"/>
              </a:solidFill>
              <a:prstDash val="solid"/>
              <a:headEnd type="none" w="sm" len="sm"/>
              <a:tailEnd type="arrow" w="med" len="sm"/>
            </a:ln>
          </p:spPr>
        </p:sp>
        <p:grpSp>
          <p:nvGrpSpPr>
            <p:cNvPr id="13" name="Group 13"/>
            <p:cNvGrpSpPr/>
            <p:nvPr/>
          </p:nvGrpSpPr>
          <p:grpSpPr>
            <a:xfrm>
              <a:off x="11909722" y="2305576"/>
              <a:ext cx="3835667" cy="1150218"/>
              <a:chOff x="0" y="0"/>
              <a:chExt cx="757663" cy="227204"/>
            </a:xfrm>
          </p:grpSpPr>
          <p:sp>
            <p:nvSpPr>
              <p:cNvPr id="14" name="Freeform 14"/>
              <p:cNvSpPr/>
              <p:nvPr/>
            </p:nvSpPr>
            <p:spPr>
              <a:xfrm>
                <a:off x="0" y="0"/>
                <a:ext cx="757663" cy="227204"/>
              </a:xfrm>
              <a:custGeom>
                <a:avLst/>
                <a:gdLst/>
                <a:ahLst/>
                <a:cxnLst/>
                <a:rect l="l" t="t" r="r" b="b"/>
                <a:pathLst>
                  <a:path w="757663" h="227204">
                    <a:moveTo>
                      <a:pt x="0" y="0"/>
                    </a:moveTo>
                    <a:lnTo>
                      <a:pt x="757663" y="0"/>
                    </a:lnTo>
                    <a:lnTo>
                      <a:pt x="757663" y="227204"/>
                    </a:lnTo>
                    <a:lnTo>
                      <a:pt x="0" y="227204"/>
                    </a:lnTo>
                    <a:close/>
                  </a:path>
                </a:pathLst>
              </a:custGeom>
              <a:solidFill>
                <a:srgbClr val="F16927"/>
              </a:solidFill>
            </p:spPr>
          </p:sp>
          <p:sp>
            <p:nvSpPr>
              <p:cNvPr id="15" name="TextBox 15"/>
              <p:cNvSpPr txBox="1"/>
              <p:nvPr/>
            </p:nvSpPr>
            <p:spPr>
              <a:xfrm>
                <a:off x="0" y="19050"/>
                <a:ext cx="757663" cy="208154"/>
              </a:xfrm>
              <a:prstGeom prst="rect">
                <a:avLst/>
              </a:prstGeom>
            </p:spPr>
            <p:txBody>
              <a:bodyPr lIns="50800" tIns="50800" rIns="50800" bIns="50800" rtlCol="0" anchor="ctr"/>
              <a:lstStyle/>
              <a:p>
                <a:pPr algn="ctr">
                  <a:lnSpc>
                    <a:spcPts val="2657"/>
                  </a:lnSpc>
                </a:pPr>
                <a:r>
                  <a:rPr lang="en-US" sz="2460" b="1">
                    <a:solidFill>
                      <a:srgbClr val="FFFFFF"/>
                    </a:solidFill>
                    <a:latin typeface="Arimo Bold"/>
                    <a:ea typeface="Arimo Bold"/>
                    <a:cs typeface="Arimo Bold"/>
                    <a:sym typeface="Arimo Bold"/>
                  </a:rPr>
                  <a:t>Fine - Tuning</a:t>
                </a:r>
              </a:p>
            </p:txBody>
          </p:sp>
        </p:grpSp>
        <p:sp>
          <p:nvSpPr>
            <p:cNvPr id="16" name="Freeform 16"/>
            <p:cNvSpPr/>
            <p:nvPr/>
          </p:nvSpPr>
          <p:spPr>
            <a:xfrm rot="-8173478">
              <a:off x="14717800" y="629843"/>
              <a:ext cx="2717342" cy="2231617"/>
            </a:xfrm>
            <a:custGeom>
              <a:avLst/>
              <a:gdLst/>
              <a:ahLst/>
              <a:cxnLst/>
              <a:rect l="l" t="t" r="r" b="b"/>
              <a:pathLst>
                <a:path w="2717342" h="2231617">
                  <a:moveTo>
                    <a:pt x="0" y="0"/>
                  </a:moveTo>
                  <a:lnTo>
                    <a:pt x="2717342" y="0"/>
                  </a:lnTo>
                  <a:lnTo>
                    <a:pt x="2717342" y="2231617"/>
                  </a:lnTo>
                  <a:lnTo>
                    <a:pt x="0" y="22316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Freeform 17"/>
            <p:cNvSpPr/>
            <p:nvPr/>
          </p:nvSpPr>
          <p:spPr>
            <a:xfrm>
              <a:off x="17829463" y="1745651"/>
              <a:ext cx="1595986" cy="1595986"/>
            </a:xfrm>
            <a:custGeom>
              <a:avLst/>
              <a:gdLst/>
              <a:ahLst/>
              <a:cxnLst/>
              <a:rect l="l" t="t" r="r" b="b"/>
              <a:pathLst>
                <a:path w="1595986" h="1595986">
                  <a:moveTo>
                    <a:pt x="0" y="0"/>
                  </a:moveTo>
                  <a:lnTo>
                    <a:pt x="1595986" y="0"/>
                  </a:lnTo>
                  <a:lnTo>
                    <a:pt x="1595986" y="1595986"/>
                  </a:lnTo>
                  <a:lnTo>
                    <a:pt x="0" y="159598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TextBox 18"/>
            <p:cNvSpPr txBox="1"/>
            <p:nvPr/>
          </p:nvSpPr>
          <p:spPr>
            <a:xfrm>
              <a:off x="17696326" y="834458"/>
              <a:ext cx="3307252" cy="542101"/>
            </a:xfrm>
            <a:prstGeom prst="rect">
              <a:avLst/>
            </a:prstGeom>
          </p:spPr>
          <p:txBody>
            <a:bodyPr lIns="0" tIns="0" rIns="0" bIns="0" rtlCol="0" anchor="t">
              <a:spAutoFit/>
            </a:bodyPr>
            <a:lstStyle/>
            <a:p>
              <a:pPr algn="ctr">
                <a:lnSpc>
                  <a:spcPts val="2942"/>
                </a:lnSpc>
                <a:spcBef>
                  <a:spcPct val="0"/>
                </a:spcBef>
              </a:pPr>
              <a:r>
                <a:rPr lang="en-US" sz="2724" b="1">
                  <a:solidFill>
                    <a:srgbClr val="000000"/>
                  </a:solidFill>
                  <a:latin typeface="Arimo Bold"/>
                  <a:ea typeface="Arimo Bold"/>
                  <a:cs typeface="Arimo Bold"/>
                  <a:sym typeface="Arimo Bold"/>
                </a:rPr>
                <a:t> Summary GPT</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48740" y="662893"/>
            <a:ext cx="15590520" cy="1872234"/>
          </a:xfrm>
          <a:prstGeom prst="rect">
            <a:avLst/>
          </a:prstGeom>
        </p:spPr>
        <p:txBody>
          <a:bodyPr lIns="0" tIns="0" rIns="0" bIns="0" rtlCol="0" anchor="t">
            <a:spAutoFit/>
          </a:bodyPr>
          <a:lstStyle/>
          <a:p>
            <a:pPr algn="l">
              <a:lnSpc>
                <a:spcPts val="7128"/>
              </a:lnSpc>
            </a:pPr>
            <a:r>
              <a:rPr lang="en-US" sz="6600" b="1">
                <a:solidFill>
                  <a:srgbClr val="48A2C3"/>
                </a:solidFill>
                <a:latin typeface="Arimo Bold"/>
                <a:ea typeface="Arimo Bold"/>
                <a:cs typeface="Arimo Bold"/>
                <a:sym typeface="Arimo Bold"/>
              </a:rPr>
              <a:t>AI in </a:t>
            </a:r>
            <a:r>
              <a:rPr lang="en-US" sz="6600" b="1">
                <a:solidFill>
                  <a:srgbClr val="F16927"/>
                </a:solidFill>
                <a:latin typeface="Arimo Bold"/>
                <a:ea typeface="Arimo Bold"/>
                <a:cs typeface="Arimo Bold"/>
                <a:sym typeface="Arimo Bold"/>
              </a:rPr>
              <a:t>Our Lives:</a:t>
            </a:r>
          </a:p>
          <a:p>
            <a:pPr algn="l">
              <a:lnSpc>
                <a:spcPts val="7128"/>
              </a:lnSpc>
            </a:pPr>
            <a:endParaRPr lang="en-US" sz="6600" b="1">
              <a:solidFill>
                <a:srgbClr val="F16927"/>
              </a:solidFill>
              <a:latin typeface="Arimo Bold"/>
              <a:ea typeface="Arimo Bold"/>
              <a:cs typeface="Arimo Bold"/>
              <a:sym typeface="Arimo Bold"/>
            </a:endParaRPr>
          </a:p>
        </p:txBody>
      </p:sp>
      <p:grpSp>
        <p:nvGrpSpPr>
          <p:cNvPr id="3" name="Group 3"/>
          <p:cNvGrpSpPr/>
          <p:nvPr/>
        </p:nvGrpSpPr>
        <p:grpSpPr>
          <a:xfrm>
            <a:off x="10702495" y="4022716"/>
            <a:ext cx="5044512" cy="2738142"/>
            <a:chOff x="0" y="0"/>
            <a:chExt cx="6726016" cy="3650856"/>
          </a:xfrm>
        </p:grpSpPr>
        <p:sp>
          <p:nvSpPr>
            <p:cNvPr id="4" name="Freeform 4" descr="Are Self-Driving Cars Safe? | Dakota Digital Review"/>
            <p:cNvSpPr/>
            <p:nvPr/>
          </p:nvSpPr>
          <p:spPr>
            <a:xfrm>
              <a:off x="0" y="0"/>
              <a:ext cx="6726047" cy="3650819"/>
            </a:xfrm>
            <a:custGeom>
              <a:avLst/>
              <a:gdLst/>
              <a:ahLst/>
              <a:cxnLst/>
              <a:rect l="l" t="t" r="r" b="b"/>
              <a:pathLst>
                <a:path w="6726047" h="3650819">
                  <a:moveTo>
                    <a:pt x="0" y="0"/>
                  </a:moveTo>
                  <a:lnTo>
                    <a:pt x="6726047" y="0"/>
                  </a:lnTo>
                  <a:lnTo>
                    <a:pt x="6726047" y="3650819"/>
                  </a:lnTo>
                  <a:lnTo>
                    <a:pt x="0" y="3650819"/>
                  </a:lnTo>
                  <a:lnTo>
                    <a:pt x="0" y="0"/>
                  </a:lnTo>
                  <a:close/>
                </a:path>
              </a:pathLst>
            </a:custGeom>
            <a:blipFill>
              <a:blip r:embed="rId2"/>
              <a:stretch>
                <a:fillRect t="-7434" b="-7435"/>
              </a:stretch>
            </a:blipFill>
          </p:spPr>
        </p:sp>
      </p:grpSp>
      <p:grpSp>
        <p:nvGrpSpPr>
          <p:cNvPr id="5" name="Group 5"/>
          <p:cNvGrpSpPr/>
          <p:nvPr/>
        </p:nvGrpSpPr>
        <p:grpSpPr>
          <a:xfrm>
            <a:off x="10702495" y="7218107"/>
            <a:ext cx="5044512" cy="2521106"/>
            <a:chOff x="0" y="0"/>
            <a:chExt cx="6726016" cy="3361475"/>
          </a:xfrm>
        </p:grpSpPr>
        <p:sp>
          <p:nvSpPr>
            <p:cNvPr id="6" name="Freeform 6" descr="Get Unlimited Free Subscription Based ..."/>
            <p:cNvSpPr/>
            <p:nvPr/>
          </p:nvSpPr>
          <p:spPr>
            <a:xfrm>
              <a:off x="0" y="0"/>
              <a:ext cx="6726047" cy="3361436"/>
            </a:xfrm>
            <a:custGeom>
              <a:avLst/>
              <a:gdLst/>
              <a:ahLst/>
              <a:cxnLst/>
              <a:rect l="l" t="t" r="r" b="b"/>
              <a:pathLst>
                <a:path w="6726047" h="3361436">
                  <a:moveTo>
                    <a:pt x="0" y="0"/>
                  </a:moveTo>
                  <a:lnTo>
                    <a:pt x="6726047" y="0"/>
                  </a:lnTo>
                  <a:lnTo>
                    <a:pt x="6726047" y="3361436"/>
                  </a:lnTo>
                  <a:lnTo>
                    <a:pt x="0" y="3361436"/>
                  </a:lnTo>
                  <a:lnTo>
                    <a:pt x="0" y="0"/>
                  </a:lnTo>
                  <a:close/>
                </a:path>
              </a:pathLst>
            </a:custGeom>
            <a:blipFill>
              <a:blip r:embed="rId3"/>
              <a:stretch>
                <a:fillRect l="-6685" r="-6685" b="-1"/>
              </a:stretch>
            </a:blipFill>
          </p:spPr>
        </p:sp>
      </p:grpSp>
      <p:grpSp>
        <p:nvGrpSpPr>
          <p:cNvPr id="7" name="Group 7"/>
          <p:cNvGrpSpPr/>
          <p:nvPr/>
        </p:nvGrpSpPr>
        <p:grpSpPr>
          <a:xfrm>
            <a:off x="11471725" y="2078752"/>
            <a:ext cx="3506052" cy="1762561"/>
            <a:chOff x="0" y="0"/>
            <a:chExt cx="4674736" cy="2350081"/>
          </a:xfrm>
        </p:grpSpPr>
        <p:grpSp>
          <p:nvGrpSpPr>
            <p:cNvPr id="8" name="Group 8"/>
            <p:cNvGrpSpPr/>
            <p:nvPr/>
          </p:nvGrpSpPr>
          <p:grpSpPr>
            <a:xfrm>
              <a:off x="960864" y="397303"/>
              <a:ext cx="3713872" cy="1952778"/>
              <a:chOff x="0" y="0"/>
              <a:chExt cx="8228488" cy="4326592"/>
            </a:xfrm>
          </p:grpSpPr>
          <p:sp>
            <p:nvSpPr>
              <p:cNvPr id="9" name="Freeform 9" descr="Siri - Apple (IN)"/>
              <p:cNvSpPr/>
              <p:nvPr/>
            </p:nvSpPr>
            <p:spPr>
              <a:xfrm>
                <a:off x="0" y="0"/>
                <a:ext cx="8228457" cy="4326636"/>
              </a:xfrm>
              <a:custGeom>
                <a:avLst/>
                <a:gdLst/>
                <a:ahLst/>
                <a:cxnLst/>
                <a:rect l="l" t="t" r="r" b="b"/>
                <a:pathLst>
                  <a:path w="8228457" h="4326636">
                    <a:moveTo>
                      <a:pt x="0" y="0"/>
                    </a:moveTo>
                    <a:lnTo>
                      <a:pt x="8228457" y="0"/>
                    </a:lnTo>
                    <a:lnTo>
                      <a:pt x="8228457" y="4326636"/>
                    </a:lnTo>
                    <a:lnTo>
                      <a:pt x="0" y="4326636"/>
                    </a:lnTo>
                    <a:lnTo>
                      <a:pt x="0" y="0"/>
                    </a:lnTo>
                    <a:close/>
                  </a:path>
                </a:pathLst>
              </a:custGeom>
              <a:blipFill>
                <a:blip r:embed="rId4"/>
                <a:stretch>
                  <a:fillRect b="1"/>
                </a:stretch>
              </a:blipFill>
            </p:spPr>
          </p:sp>
        </p:grpSp>
        <p:sp>
          <p:nvSpPr>
            <p:cNvPr id="10" name="Freeform 10"/>
            <p:cNvSpPr/>
            <p:nvPr/>
          </p:nvSpPr>
          <p:spPr>
            <a:xfrm>
              <a:off x="0" y="0"/>
              <a:ext cx="1921728" cy="1921728"/>
            </a:xfrm>
            <a:custGeom>
              <a:avLst/>
              <a:gdLst/>
              <a:ahLst/>
              <a:cxnLst/>
              <a:rect l="l" t="t" r="r" b="b"/>
              <a:pathLst>
                <a:path w="1921728" h="1921728">
                  <a:moveTo>
                    <a:pt x="0" y="0"/>
                  </a:moveTo>
                  <a:lnTo>
                    <a:pt x="1921728" y="0"/>
                  </a:lnTo>
                  <a:lnTo>
                    <a:pt x="1921728" y="1921728"/>
                  </a:lnTo>
                  <a:lnTo>
                    <a:pt x="0" y="1921728"/>
                  </a:lnTo>
                  <a:lnTo>
                    <a:pt x="0" y="0"/>
                  </a:lnTo>
                  <a:close/>
                </a:path>
              </a:pathLst>
            </a:custGeom>
            <a:blipFill>
              <a:blip r:embed="rId5"/>
              <a:stretch>
                <a:fillRect/>
              </a:stretch>
            </a:blipFill>
          </p:spPr>
        </p:sp>
      </p:grpSp>
      <p:sp>
        <p:nvSpPr>
          <p:cNvPr id="11" name="TextBox 11"/>
          <p:cNvSpPr txBox="1"/>
          <p:nvPr/>
        </p:nvSpPr>
        <p:spPr>
          <a:xfrm>
            <a:off x="1062990" y="2126872"/>
            <a:ext cx="8729574" cy="7381875"/>
          </a:xfrm>
          <a:prstGeom prst="rect">
            <a:avLst/>
          </a:prstGeom>
        </p:spPr>
        <p:txBody>
          <a:bodyPr lIns="0" tIns="0" rIns="0" bIns="0" rtlCol="0" anchor="t">
            <a:spAutoFit/>
          </a:bodyPr>
          <a:lstStyle/>
          <a:p>
            <a:pPr marL="633413" lvl="2" indent="-211138" algn="l">
              <a:lnSpc>
                <a:spcPts val="3600"/>
              </a:lnSpc>
              <a:buFont typeface="Arial"/>
              <a:buChar char="⚬"/>
            </a:pPr>
            <a:r>
              <a:rPr lang="en-US" sz="3000" b="1" spc="28">
                <a:solidFill>
                  <a:srgbClr val="48A2C3"/>
                </a:solidFill>
                <a:latin typeface="Arial Bold"/>
                <a:ea typeface="Arial Bold"/>
                <a:cs typeface="Arial Bold"/>
                <a:sym typeface="Arial Bold"/>
              </a:rPr>
              <a:t>Virtual Assistants</a:t>
            </a:r>
            <a:r>
              <a:rPr lang="en-US" sz="3000" b="1" spc="28">
                <a:solidFill>
                  <a:srgbClr val="000000"/>
                </a:solidFill>
                <a:latin typeface="Arial Bold"/>
                <a:ea typeface="Arial Bold"/>
                <a:cs typeface="Arial Bold"/>
                <a:sym typeface="Arial Bold"/>
              </a:rPr>
              <a:t> </a:t>
            </a:r>
            <a:r>
              <a:rPr lang="en-US" sz="3000" b="1" spc="28">
                <a:solidFill>
                  <a:srgbClr val="F16927"/>
                </a:solidFill>
                <a:latin typeface="Arial Bold"/>
                <a:ea typeface="Arial Bold"/>
                <a:cs typeface="Arial Bold"/>
                <a:sym typeface="Arial Bold"/>
              </a:rPr>
              <a:t>(Siri, Alexa, Google Assistant):</a:t>
            </a:r>
          </a:p>
          <a:p>
            <a:pPr marL="633413" lvl="2" indent="-211138" algn="l">
              <a:lnSpc>
                <a:spcPts val="3600"/>
              </a:lnSpc>
            </a:pPr>
            <a:r>
              <a:rPr lang="en-US" sz="3000" spc="28">
                <a:solidFill>
                  <a:srgbClr val="000000"/>
                </a:solidFill>
                <a:latin typeface="Arial"/>
                <a:ea typeface="Arial"/>
                <a:cs typeface="Arial"/>
                <a:sym typeface="Arial"/>
              </a:rPr>
              <a:t>AI-powered voice assistants that help users 	with tasks like setting reminders, controlling 	smart home devices, and searching the web.</a:t>
            </a:r>
          </a:p>
          <a:p>
            <a:pPr marL="633413" lvl="2" indent="-211138" algn="l">
              <a:lnSpc>
                <a:spcPts val="3600"/>
              </a:lnSpc>
            </a:pPr>
            <a:endParaRPr lang="en-US" sz="3000" spc="28">
              <a:solidFill>
                <a:srgbClr val="000000"/>
              </a:solidFill>
              <a:latin typeface="Arial"/>
              <a:ea typeface="Arial"/>
              <a:cs typeface="Arial"/>
              <a:sym typeface="Arial"/>
            </a:endParaRPr>
          </a:p>
          <a:p>
            <a:pPr marL="633413" lvl="2" indent="-211138" algn="l">
              <a:lnSpc>
                <a:spcPts val="3600"/>
              </a:lnSpc>
              <a:buFont typeface="Arial"/>
              <a:buChar char="⚬"/>
            </a:pPr>
            <a:r>
              <a:rPr lang="en-US" sz="3000" b="1" spc="28">
                <a:solidFill>
                  <a:srgbClr val="48A2C3"/>
                </a:solidFill>
                <a:latin typeface="Arial Bold"/>
                <a:ea typeface="Arial Bold"/>
                <a:cs typeface="Arial Bold"/>
                <a:sym typeface="Arial Bold"/>
              </a:rPr>
              <a:t>Self-Driving Cars</a:t>
            </a:r>
            <a:r>
              <a:rPr lang="en-US" sz="3000" b="1" spc="28">
                <a:solidFill>
                  <a:srgbClr val="F16927"/>
                </a:solidFill>
                <a:latin typeface="Arial Bold"/>
                <a:ea typeface="Arial Bold"/>
                <a:cs typeface="Arial Bold"/>
                <a:sym typeface="Arial Bold"/>
              </a:rPr>
              <a:t> (Tesla Autopilot):</a:t>
            </a:r>
          </a:p>
          <a:p>
            <a:pPr marL="633413" lvl="2" indent="-211138" algn="l">
              <a:lnSpc>
                <a:spcPts val="3600"/>
              </a:lnSpc>
            </a:pPr>
            <a:r>
              <a:rPr lang="en-US" sz="3000" spc="28">
                <a:solidFill>
                  <a:srgbClr val="000000"/>
                </a:solidFill>
                <a:latin typeface="Arial"/>
                <a:ea typeface="Arial"/>
                <a:cs typeface="Arial"/>
                <a:sym typeface="Arial"/>
              </a:rPr>
              <a:t>AI systems process sensor data to make driving 	decisions, enabling autonomous navigation.</a:t>
            </a:r>
          </a:p>
          <a:p>
            <a:pPr marL="633413" lvl="2" indent="-211138" algn="l">
              <a:lnSpc>
                <a:spcPts val="3600"/>
              </a:lnSpc>
            </a:pPr>
            <a:endParaRPr lang="en-US" sz="3000" spc="28">
              <a:solidFill>
                <a:srgbClr val="000000"/>
              </a:solidFill>
              <a:latin typeface="Arial"/>
              <a:ea typeface="Arial"/>
              <a:cs typeface="Arial"/>
              <a:sym typeface="Arial"/>
            </a:endParaRPr>
          </a:p>
          <a:p>
            <a:pPr marL="633413" lvl="2" indent="-211138" algn="l">
              <a:lnSpc>
                <a:spcPts val="3600"/>
              </a:lnSpc>
              <a:buFont typeface="Arial"/>
              <a:buChar char="⚬"/>
            </a:pPr>
            <a:r>
              <a:rPr lang="en-US" sz="3000" b="1" spc="28">
                <a:solidFill>
                  <a:srgbClr val="48A2C3"/>
                </a:solidFill>
                <a:latin typeface="Arial Bold"/>
                <a:ea typeface="Arial Bold"/>
                <a:cs typeface="Arial Bold"/>
                <a:sym typeface="Arial Bold"/>
              </a:rPr>
              <a:t>Recommendation Systems</a:t>
            </a:r>
            <a:r>
              <a:rPr lang="en-US" sz="3000" b="1" spc="28">
                <a:solidFill>
                  <a:srgbClr val="000000"/>
                </a:solidFill>
                <a:latin typeface="Arial Bold"/>
                <a:ea typeface="Arial Bold"/>
                <a:cs typeface="Arial Bold"/>
                <a:sym typeface="Arial Bold"/>
              </a:rPr>
              <a:t> </a:t>
            </a:r>
            <a:r>
              <a:rPr lang="en-US" sz="3000" b="1" spc="28">
                <a:solidFill>
                  <a:srgbClr val="F16927"/>
                </a:solidFill>
                <a:latin typeface="Arial Bold"/>
                <a:ea typeface="Arial Bold"/>
                <a:cs typeface="Arial Bold"/>
                <a:sym typeface="Arial Bold"/>
              </a:rPr>
              <a:t>(Netflix, Amazon, Spotify):</a:t>
            </a:r>
          </a:p>
          <a:p>
            <a:pPr marL="633413" lvl="2" indent="-211138" algn="l">
              <a:lnSpc>
                <a:spcPts val="3600"/>
              </a:lnSpc>
            </a:pPr>
            <a:r>
              <a:rPr lang="en-US" sz="3000" spc="28">
                <a:solidFill>
                  <a:srgbClr val="000000"/>
                </a:solidFill>
                <a:latin typeface="Arial"/>
                <a:ea typeface="Arial"/>
                <a:cs typeface="Arial"/>
                <a:sym typeface="Arial"/>
              </a:rPr>
              <a:t>AI algorithms analyze user behaviour to suggest 	movies, products, and music tailored to 	individual preferences.</a:t>
            </a:r>
          </a:p>
        </p:txBody>
      </p:sp>
      <p:sp>
        <p:nvSpPr>
          <p:cNvPr id="12" name="Freeform 12"/>
          <p:cNvSpPr/>
          <p:nvPr/>
        </p:nvSpPr>
        <p:spPr>
          <a:xfrm>
            <a:off x="16656938" y="8758698"/>
            <a:ext cx="1175701" cy="1259237"/>
          </a:xfrm>
          <a:custGeom>
            <a:avLst/>
            <a:gdLst/>
            <a:ahLst/>
            <a:cxnLst/>
            <a:rect l="l" t="t" r="r" b="b"/>
            <a:pathLst>
              <a:path w="1175701" h="1259237">
                <a:moveTo>
                  <a:pt x="0" y="0"/>
                </a:moveTo>
                <a:lnTo>
                  <a:pt x="1175701" y="0"/>
                </a:lnTo>
                <a:lnTo>
                  <a:pt x="1175701" y="1259237"/>
                </a:lnTo>
                <a:lnTo>
                  <a:pt x="0" y="1259237"/>
                </a:lnTo>
                <a:lnTo>
                  <a:pt x="0" y="0"/>
                </a:lnTo>
                <a:close/>
              </a:path>
            </a:pathLst>
          </a:custGeom>
          <a:blipFill>
            <a:blip r:embed="rId6"/>
            <a:stretch>
              <a:fillRect r="-386841"/>
            </a:stretch>
          </a:blipFill>
        </p:spPr>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48740" y="1195816"/>
            <a:ext cx="15590520" cy="967359"/>
          </a:xfrm>
          <a:prstGeom prst="rect">
            <a:avLst/>
          </a:prstGeom>
        </p:spPr>
        <p:txBody>
          <a:bodyPr lIns="0" tIns="0" rIns="0" bIns="0" rtlCol="0" anchor="t">
            <a:spAutoFit/>
          </a:bodyPr>
          <a:lstStyle/>
          <a:p>
            <a:pPr algn="l">
              <a:lnSpc>
                <a:spcPts val="7128"/>
              </a:lnSpc>
            </a:pPr>
            <a:r>
              <a:rPr lang="en-US" sz="6600" b="1">
                <a:solidFill>
                  <a:srgbClr val="F16927"/>
                </a:solidFill>
                <a:latin typeface="Arimo Bold"/>
                <a:ea typeface="Arimo Bold"/>
                <a:cs typeface="Arimo Bold"/>
                <a:sym typeface="Arimo Bold"/>
              </a:rPr>
              <a:t>Quantum </a:t>
            </a:r>
            <a:r>
              <a:rPr lang="en-US" sz="6600" b="1">
                <a:solidFill>
                  <a:srgbClr val="48A2C3"/>
                </a:solidFill>
                <a:latin typeface="Arimo Bold"/>
                <a:ea typeface="Arimo Bold"/>
                <a:cs typeface="Arimo Bold"/>
                <a:sym typeface="Arimo Bold"/>
              </a:rPr>
              <a:t>AI</a:t>
            </a:r>
          </a:p>
        </p:txBody>
      </p:sp>
      <p:sp>
        <p:nvSpPr>
          <p:cNvPr id="3" name="Freeform 3"/>
          <p:cNvSpPr/>
          <p:nvPr/>
        </p:nvSpPr>
        <p:spPr>
          <a:xfrm>
            <a:off x="13763036" y="9026067"/>
            <a:ext cx="1263397" cy="429101"/>
          </a:xfrm>
          <a:custGeom>
            <a:avLst/>
            <a:gdLst/>
            <a:ahLst/>
            <a:cxnLst/>
            <a:rect l="l" t="t" r="r" b="b"/>
            <a:pathLst>
              <a:path w="1263397" h="429101">
                <a:moveTo>
                  <a:pt x="0" y="0"/>
                </a:moveTo>
                <a:lnTo>
                  <a:pt x="1263397" y="0"/>
                </a:lnTo>
                <a:lnTo>
                  <a:pt x="1263397" y="429101"/>
                </a:lnTo>
                <a:lnTo>
                  <a:pt x="0" y="4291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601497" y="3697802"/>
            <a:ext cx="8230543" cy="4638675"/>
          </a:xfrm>
          <a:prstGeom prst="rect">
            <a:avLst/>
          </a:prstGeom>
        </p:spPr>
        <p:txBody>
          <a:bodyPr lIns="0" tIns="0" rIns="0" bIns="0" rtlCol="0" anchor="t">
            <a:spAutoFit/>
          </a:bodyPr>
          <a:lstStyle/>
          <a:p>
            <a:pPr marL="633416" lvl="2" indent="-211139" algn="l">
              <a:lnSpc>
                <a:spcPts val="3600"/>
              </a:lnSpc>
              <a:buFont typeface="Arial"/>
              <a:buChar char="⚬"/>
            </a:pPr>
            <a:r>
              <a:rPr lang="en-US" sz="3000" spc="27">
                <a:solidFill>
                  <a:srgbClr val="000000"/>
                </a:solidFill>
                <a:latin typeface="Arial"/>
                <a:ea typeface="Arial"/>
                <a:cs typeface="Arial"/>
                <a:sym typeface="Arial"/>
              </a:rPr>
              <a:t>A </a:t>
            </a:r>
            <a:r>
              <a:rPr lang="en-US" sz="3000" b="1" spc="27">
                <a:solidFill>
                  <a:srgbClr val="F16927"/>
                </a:solidFill>
                <a:latin typeface="Arial Bold"/>
                <a:ea typeface="Arial Bold"/>
                <a:cs typeface="Arial Bold"/>
                <a:sym typeface="Arial Bold"/>
              </a:rPr>
              <a:t>quantum computer</a:t>
            </a:r>
            <a:r>
              <a:rPr lang="en-US" sz="3000" spc="27">
                <a:solidFill>
                  <a:srgbClr val="000000"/>
                </a:solidFill>
                <a:latin typeface="Arial"/>
                <a:ea typeface="Arial"/>
                <a:cs typeface="Arial"/>
                <a:sym typeface="Arial"/>
              </a:rPr>
              <a:t> is a </a:t>
            </a:r>
            <a:r>
              <a:rPr lang="en-US" sz="3000" u="sng" spc="27">
                <a:solidFill>
                  <a:srgbClr val="48A2C3"/>
                </a:solidFill>
                <a:latin typeface="Arial"/>
                <a:ea typeface="Arial"/>
                <a:cs typeface="Arial"/>
                <a:sym typeface="Arial"/>
                <a:hlinkClick r:id="rId4" tooltip="https://en.wikipedia.org/wiki/Computer"/>
              </a:rPr>
              <a:t>computer</a:t>
            </a:r>
            <a:r>
              <a:rPr lang="en-US" sz="3000" spc="27">
                <a:solidFill>
                  <a:srgbClr val="000000"/>
                </a:solidFill>
                <a:latin typeface="Arial"/>
                <a:ea typeface="Arial"/>
                <a:cs typeface="Arial"/>
                <a:sym typeface="Arial"/>
              </a:rPr>
              <a:t> that exploits </a:t>
            </a:r>
            <a:r>
              <a:rPr lang="en-US" sz="3000" u="sng" spc="27">
                <a:solidFill>
                  <a:srgbClr val="48A2C3"/>
                </a:solidFill>
                <a:latin typeface="Arial"/>
                <a:ea typeface="Arial"/>
                <a:cs typeface="Arial"/>
                <a:sym typeface="Arial"/>
                <a:hlinkClick r:id="rId5" tooltip="https://en.wikipedia.org/wiki/Quantum_mechanical"/>
              </a:rPr>
              <a:t>quantum mechanical</a:t>
            </a:r>
            <a:r>
              <a:rPr lang="en-US" sz="3000" spc="27">
                <a:solidFill>
                  <a:srgbClr val="000000"/>
                </a:solidFill>
                <a:latin typeface="Arial"/>
                <a:ea typeface="Arial"/>
                <a:cs typeface="Arial"/>
                <a:sym typeface="Arial"/>
              </a:rPr>
              <a:t> phenomena. It makes the computation faster and provides efficient results.</a:t>
            </a:r>
          </a:p>
          <a:p>
            <a:pPr marL="633416" lvl="2" indent="-211139" algn="l">
              <a:lnSpc>
                <a:spcPts val="3600"/>
              </a:lnSpc>
            </a:pPr>
            <a:endParaRPr lang="en-US" sz="3000" spc="27">
              <a:solidFill>
                <a:srgbClr val="000000"/>
              </a:solidFill>
              <a:latin typeface="Arial"/>
              <a:ea typeface="Arial"/>
              <a:cs typeface="Arial"/>
              <a:sym typeface="Arial"/>
            </a:endParaRPr>
          </a:p>
          <a:p>
            <a:pPr marL="633416" lvl="2" indent="-211139" algn="l">
              <a:lnSpc>
                <a:spcPts val="3600"/>
              </a:lnSpc>
              <a:buFont typeface="Arial"/>
              <a:buChar char="⚬"/>
            </a:pPr>
            <a:r>
              <a:rPr lang="en-US" sz="3000" spc="27">
                <a:solidFill>
                  <a:srgbClr val="000000"/>
                </a:solidFill>
                <a:latin typeface="Arial"/>
                <a:ea typeface="Arial"/>
                <a:cs typeface="Arial"/>
                <a:sym typeface="Arial"/>
              </a:rPr>
              <a:t>A </a:t>
            </a:r>
            <a:r>
              <a:rPr lang="en-US" sz="3000" b="1" spc="27">
                <a:solidFill>
                  <a:srgbClr val="F16927"/>
                </a:solidFill>
                <a:latin typeface="Arial Bold"/>
                <a:ea typeface="Arial Bold"/>
                <a:cs typeface="Arial Bold"/>
                <a:sym typeface="Arial Bold"/>
              </a:rPr>
              <a:t>quantum computer</a:t>
            </a:r>
            <a:r>
              <a:rPr lang="en-US" sz="3000" spc="27">
                <a:solidFill>
                  <a:srgbClr val="000000"/>
                </a:solidFill>
                <a:latin typeface="Arial"/>
                <a:ea typeface="Arial"/>
                <a:cs typeface="Arial"/>
                <a:sym typeface="Arial"/>
              </a:rPr>
              <a:t> can out perform a </a:t>
            </a:r>
            <a:r>
              <a:rPr lang="en-US" sz="3000" b="1" spc="27">
                <a:solidFill>
                  <a:srgbClr val="F16927"/>
                </a:solidFill>
                <a:latin typeface="Arial Bold"/>
                <a:ea typeface="Arial Bold"/>
                <a:cs typeface="Arial Bold"/>
                <a:sym typeface="Arial Bold"/>
              </a:rPr>
              <a:t>traditional computer</a:t>
            </a:r>
            <a:r>
              <a:rPr lang="en-US" sz="3000" spc="27">
                <a:solidFill>
                  <a:srgbClr val="000000"/>
                </a:solidFill>
                <a:latin typeface="Arial"/>
                <a:ea typeface="Arial"/>
                <a:cs typeface="Arial"/>
                <a:sym typeface="Arial"/>
              </a:rPr>
              <a:t>, unlike traditional computer which finds solution one by one, a quantum computers can explore multiple solutions simultaneously.</a:t>
            </a:r>
          </a:p>
        </p:txBody>
      </p:sp>
      <p:grpSp>
        <p:nvGrpSpPr>
          <p:cNvPr id="5" name="Group 5"/>
          <p:cNvGrpSpPr/>
          <p:nvPr/>
        </p:nvGrpSpPr>
        <p:grpSpPr>
          <a:xfrm>
            <a:off x="10551097" y="2582621"/>
            <a:ext cx="5006760" cy="6675679"/>
            <a:chOff x="0" y="0"/>
            <a:chExt cx="8187180" cy="10916240"/>
          </a:xfrm>
        </p:grpSpPr>
        <p:sp>
          <p:nvSpPr>
            <p:cNvPr id="6" name="Freeform 6" descr="What is quantum computing? | Google Quantum AI"/>
            <p:cNvSpPr/>
            <p:nvPr/>
          </p:nvSpPr>
          <p:spPr>
            <a:xfrm>
              <a:off x="0" y="0"/>
              <a:ext cx="8187182" cy="10916285"/>
            </a:xfrm>
            <a:custGeom>
              <a:avLst/>
              <a:gdLst/>
              <a:ahLst/>
              <a:cxnLst/>
              <a:rect l="l" t="t" r="r" b="b"/>
              <a:pathLst>
                <a:path w="8187182" h="10916285">
                  <a:moveTo>
                    <a:pt x="0" y="0"/>
                  </a:moveTo>
                  <a:lnTo>
                    <a:pt x="8187182" y="0"/>
                  </a:lnTo>
                  <a:lnTo>
                    <a:pt x="8187182" y="10916285"/>
                  </a:lnTo>
                  <a:lnTo>
                    <a:pt x="0" y="10916285"/>
                  </a:lnTo>
                  <a:lnTo>
                    <a:pt x="0" y="0"/>
                  </a:lnTo>
                  <a:close/>
                </a:path>
              </a:pathLst>
            </a:custGeom>
            <a:blipFill>
              <a:blip r:embed="rId6"/>
              <a:stretch>
                <a:fillRect/>
              </a:stretch>
            </a:blipFill>
          </p:spPr>
        </p:sp>
      </p:grpSp>
      <p:sp>
        <p:nvSpPr>
          <p:cNvPr id="7" name="Freeform 7"/>
          <p:cNvSpPr/>
          <p:nvPr/>
        </p:nvSpPr>
        <p:spPr>
          <a:xfrm>
            <a:off x="16656938" y="8758698"/>
            <a:ext cx="1175701" cy="1259237"/>
          </a:xfrm>
          <a:custGeom>
            <a:avLst/>
            <a:gdLst/>
            <a:ahLst/>
            <a:cxnLst/>
            <a:rect l="l" t="t" r="r" b="b"/>
            <a:pathLst>
              <a:path w="1175701" h="1259237">
                <a:moveTo>
                  <a:pt x="0" y="0"/>
                </a:moveTo>
                <a:lnTo>
                  <a:pt x="1175701" y="0"/>
                </a:lnTo>
                <a:lnTo>
                  <a:pt x="1175701" y="1259237"/>
                </a:lnTo>
                <a:lnTo>
                  <a:pt x="0" y="1259237"/>
                </a:lnTo>
                <a:lnTo>
                  <a:pt x="0" y="0"/>
                </a:lnTo>
                <a:close/>
              </a:path>
            </a:pathLst>
          </a:custGeom>
          <a:blipFill>
            <a:blip r:embed="rId7"/>
            <a:stretch>
              <a:fillRect r="-386841"/>
            </a:stretch>
          </a:blipFill>
        </p:spPr>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48740" y="750093"/>
            <a:ext cx="15590520" cy="967359"/>
          </a:xfrm>
          <a:prstGeom prst="rect">
            <a:avLst/>
          </a:prstGeom>
        </p:spPr>
        <p:txBody>
          <a:bodyPr lIns="0" tIns="0" rIns="0" bIns="0" rtlCol="0" anchor="t">
            <a:spAutoFit/>
          </a:bodyPr>
          <a:lstStyle/>
          <a:p>
            <a:pPr algn="l">
              <a:lnSpc>
                <a:spcPts val="7128"/>
              </a:lnSpc>
            </a:pPr>
            <a:r>
              <a:rPr lang="en-US" sz="6600" b="1">
                <a:solidFill>
                  <a:srgbClr val="F16927"/>
                </a:solidFill>
                <a:latin typeface="Arimo Bold"/>
                <a:ea typeface="Arimo Bold"/>
                <a:cs typeface="Arimo Bold"/>
                <a:sym typeface="Arimo Bold"/>
              </a:rPr>
              <a:t>Qubits</a:t>
            </a:r>
          </a:p>
        </p:txBody>
      </p:sp>
      <p:sp>
        <p:nvSpPr>
          <p:cNvPr id="3" name="Freeform 3"/>
          <p:cNvSpPr/>
          <p:nvPr/>
        </p:nvSpPr>
        <p:spPr>
          <a:xfrm>
            <a:off x="13763036" y="9026067"/>
            <a:ext cx="1263397" cy="429101"/>
          </a:xfrm>
          <a:custGeom>
            <a:avLst/>
            <a:gdLst/>
            <a:ahLst/>
            <a:cxnLst/>
            <a:rect l="l" t="t" r="r" b="b"/>
            <a:pathLst>
              <a:path w="1263397" h="429101">
                <a:moveTo>
                  <a:pt x="0" y="0"/>
                </a:moveTo>
                <a:lnTo>
                  <a:pt x="1263397" y="0"/>
                </a:lnTo>
                <a:lnTo>
                  <a:pt x="1263397" y="429101"/>
                </a:lnTo>
                <a:lnTo>
                  <a:pt x="0" y="4291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2981474" y="4049214"/>
            <a:ext cx="13767357" cy="5513878"/>
            <a:chOff x="0" y="0"/>
            <a:chExt cx="18356476" cy="7351837"/>
          </a:xfrm>
        </p:grpSpPr>
        <p:sp>
          <p:nvSpPr>
            <p:cNvPr id="5" name="Freeform 5" descr="Quantum 101: What is a Qubit (quantum bits)? | QNu Labs"/>
            <p:cNvSpPr/>
            <p:nvPr/>
          </p:nvSpPr>
          <p:spPr>
            <a:xfrm>
              <a:off x="0" y="0"/>
              <a:ext cx="18356453" cy="7351776"/>
            </a:xfrm>
            <a:custGeom>
              <a:avLst/>
              <a:gdLst/>
              <a:ahLst/>
              <a:cxnLst/>
              <a:rect l="l" t="t" r="r" b="b"/>
              <a:pathLst>
                <a:path w="18356453" h="7351776">
                  <a:moveTo>
                    <a:pt x="0" y="0"/>
                  </a:moveTo>
                  <a:lnTo>
                    <a:pt x="18356453" y="0"/>
                  </a:lnTo>
                  <a:lnTo>
                    <a:pt x="18356453" y="7351776"/>
                  </a:lnTo>
                  <a:lnTo>
                    <a:pt x="0" y="7351776"/>
                  </a:lnTo>
                  <a:lnTo>
                    <a:pt x="0" y="0"/>
                  </a:lnTo>
                  <a:close/>
                </a:path>
              </a:pathLst>
            </a:custGeom>
            <a:blipFill>
              <a:blip r:embed="rId4"/>
              <a:stretch>
                <a:fillRect/>
              </a:stretch>
            </a:blipFill>
          </p:spPr>
        </p:sp>
      </p:grpSp>
      <p:sp>
        <p:nvSpPr>
          <p:cNvPr id="6" name="TextBox 6"/>
          <p:cNvSpPr txBox="1"/>
          <p:nvPr/>
        </p:nvSpPr>
        <p:spPr>
          <a:xfrm>
            <a:off x="1348740" y="2653135"/>
            <a:ext cx="13923153" cy="981075"/>
          </a:xfrm>
          <a:prstGeom prst="rect">
            <a:avLst/>
          </a:prstGeom>
        </p:spPr>
        <p:txBody>
          <a:bodyPr lIns="0" tIns="0" rIns="0" bIns="0" rtlCol="0" anchor="t">
            <a:spAutoFit/>
          </a:bodyPr>
          <a:lstStyle/>
          <a:p>
            <a:pPr algn="l">
              <a:lnSpc>
                <a:spcPts val="3600"/>
              </a:lnSpc>
            </a:pPr>
            <a:r>
              <a:rPr lang="en-US" sz="3000" spc="27">
                <a:solidFill>
                  <a:srgbClr val="000000"/>
                </a:solidFill>
                <a:latin typeface="Arial"/>
                <a:ea typeface="Arial"/>
                <a:cs typeface="Arial"/>
                <a:sym typeface="Arial"/>
              </a:rPr>
              <a:t>A qubit, or quantum bit, is the basic unit of information in quantum computing, similar to how a bit is the basic unit of information in classical computing.</a:t>
            </a:r>
          </a:p>
        </p:txBody>
      </p:sp>
      <p:sp>
        <p:nvSpPr>
          <p:cNvPr id="7" name="Freeform 7"/>
          <p:cNvSpPr/>
          <p:nvPr/>
        </p:nvSpPr>
        <p:spPr>
          <a:xfrm>
            <a:off x="16656938" y="8758698"/>
            <a:ext cx="1175701" cy="1259237"/>
          </a:xfrm>
          <a:custGeom>
            <a:avLst/>
            <a:gdLst/>
            <a:ahLst/>
            <a:cxnLst/>
            <a:rect l="l" t="t" r="r" b="b"/>
            <a:pathLst>
              <a:path w="1175701" h="1259237">
                <a:moveTo>
                  <a:pt x="0" y="0"/>
                </a:moveTo>
                <a:lnTo>
                  <a:pt x="1175701" y="0"/>
                </a:lnTo>
                <a:lnTo>
                  <a:pt x="1175701" y="1259237"/>
                </a:lnTo>
                <a:lnTo>
                  <a:pt x="0" y="1259237"/>
                </a:lnTo>
                <a:lnTo>
                  <a:pt x="0" y="0"/>
                </a:lnTo>
                <a:close/>
              </a:path>
            </a:pathLst>
          </a:custGeom>
          <a:blipFill>
            <a:blip r:embed="rId5"/>
            <a:stretch>
              <a:fillRect r="-386841"/>
            </a:stretch>
          </a:blipFill>
        </p:spPr>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48740" y="1195816"/>
            <a:ext cx="15590520" cy="967359"/>
          </a:xfrm>
          <a:prstGeom prst="rect">
            <a:avLst/>
          </a:prstGeom>
        </p:spPr>
        <p:txBody>
          <a:bodyPr lIns="0" tIns="0" rIns="0" bIns="0" rtlCol="0" anchor="t">
            <a:spAutoFit/>
          </a:bodyPr>
          <a:lstStyle/>
          <a:p>
            <a:pPr algn="l">
              <a:lnSpc>
                <a:spcPts val="7128"/>
              </a:lnSpc>
            </a:pPr>
            <a:r>
              <a:rPr lang="en-US" sz="6600" b="1">
                <a:solidFill>
                  <a:srgbClr val="48A2C3"/>
                </a:solidFill>
                <a:latin typeface="Arimo Bold"/>
                <a:ea typeface="Arimo Bold"/>
                <a:cs typeface="Arimo Bold"/>
                <a:sym typeface="Arimo Bold"/>
              </a:rPr>
              <a:t>Applications of </a:t>
            </a:r>
            <a:r>
              <a:rPr lang="en-US" sz="6600" b="1">
                <a:solidFill>
                  <a:srgbClr val="F16927"/>
                </a:solidFill>
                <a:latin typeface="Arimo Bold"/>
                <a:ea typeface="Arimo Bold"/>
                <a:cs typeface="Arimo Bold"/>
                <a:sym typeface="Arimo Bold"/>
              </a:rPr>
              <a:t>Quantum AI</a:t>
            </a:r>
          </a:p>
        </p:txBody>
      </p:sp>
      <p:sp>
        <p:nvSpPr>
          <p:cNvPr id="3" name="Freeform 3"/>
          <p:cNvSpPr/>
          <p:nvPr/>
        </p:nvSpPr>
        <p:spPr>
          <a:xfrm>
            <a:off x="13763036" y="9026067"/>
            <a:ext cx="1263397" cy="429101"/>
          </a:xfrm>
          <a:custGeom>
            <a:avLst/>
            <a:gdLst/>
            <a:ahLst/>
            <a:cxnLst/>
            <a:rect l="l" t="t" r="r" b="b"/>
            <a:pathLst>
              <a:path w="1263397" h="429101">
                <a:moveTo>
                  <a:pt x="0" y="0"/>
                </a:moveTo>
                <a:lnTo>
                  <a:pt x="1263397" y="0"/>
                </a:lnTo>
                <a:lnTo>
                  <a:pt x="1263397" y="429101"/>
                </a:lnTo>
                <a:lnTo>
                  <a:pt x="0" y="4291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6577668" y="4055149"/>
            <a:ext cx="5132664" cy="3913298"/>
          </a:xfrm>
          <a:custGeom>
            <a:avLst/>
            <a:gdLst/>
            <a:ahLst/>
            <a:cxnLst/>
            <a:rect l="l" t="t" r="r" b="b"/>
            <a:pathLst>
              <a:path w="5132664" h="3913298">
                <a:moveTo>
                  <a:pt x="0" y="0"/>
                </a:moveTo>
                <a:lnTo>
                  <a:pt x="5132664" y="0"/>
                </a:lnTo>
                <a:lnTo>
                  <a:pt x="5132664" y="3913298"/>
                </a:lnTo>
                <a:lnTo>
                  <a:pt x="0" y="3913298"/>
                </a:lnTo>
                <a:lnTo>
                  <a:pt x="0" y="0"/>
                </a:lnTo>
                <a:close/>
              </a:path>
            </a:pathLst>
          </a:custGeom>
          <a:blipFill>
            <a:blip r:embed="rId4">
              <a:extLst>
                <a:ext uri="{96DAC541-7B7A-43D3-8B79-37D633B846F1}">
                  <asvg:svgBlip xmlns:asvg="http://schemas.microsoft.com/office/drawing/2016/SVG/main" r:embed="rId5"/>
                </a:ext>
              </a:extLst>
            </a:blip>
            <a:stretch>
              <a:fillRect t="-41" b="-41"/>
            </a:stretch>
          </a:blipFill>
        </p:spPr>
      </p:sp>
      <p:sp>
        <p:nvSpPr>
          <p:cNvPr id="5" name="TextBox 5"/>
          <p:cNvSpPr txBox="1"/>
          <p:nvPr/>
        </p:nvSpPr>
        <p:spPr>
          <a:xfrm>
            <a:off x="2186155" y="3303748"/>
            <a:ext cx="5323947" cy="1066800"/>
          </a:xfrm>
          <a:prstGeom prst="rect">
            <a:avLst/>
          </a:prstGeom>
        </p:spPr>
        <p:txBody>
          <a:bodyPr lIns="0" tIns="0" rIns="0" bIns="0" rtlCol="0" anchor="t">
            <a:spAutoFit/>
          </a:bodyPr>
          <a:lstStyle/>
          <a:p>
            <a:pPr algn="l">
              <a:lnSpc>
                <a:spcPts val="4140"/>
              </a:lnSpc>
            </a:pPr>
            <a:r>
              <a:rPr lang="en-US" sz="3450" b="1">
                <a:solidFill>
                  <a:srgbClr val="333F50"/>
                </a:solidFill>
                <a:latin typeface="Arimo Bold"/>
                <a:ea typeface="Arimo Bold"/>
                <a:cs typeface="Arimo Bold"/>
                <a:sym typeface="Arimo Bold"/>
              </a:rPr>
              <a:t>QAI computes can break modern encryption</a:t>
            </a:r>
          </a:p>
        </p:txBody>
      </p:sp>
      <p:sp>
        <p:nvSpPr>
          <p:cNvPr id="6" name="TextBox 6"/>
          <p:cNvSpPr txBox="1"/>
          <p:nvPr/>
        </p:nvSpPr>
        <p:spPr>
          <a:xfrm>
            <a:off x="10121498" y="3250286"/>
            <a:ext cx="5180248" cy="1590675"/>
          </a:xfrm>
          <a:prstGeom prst="rect">
            <a:avLst/>
          </a:prstGeom>
        </p:spPr>
        <p:txBody>
          <a:bodyPr lIns="0" tIns="0" rIns="0" bIns="0" rtlCol="0" anchor="t">
            <a:spAutoFit/>
          </a:bodyPr>
          <a:lstStyle/>
          <a:p>
            <a:pPr algn="r">
              <a:lnSpc>
                <a:spcPts val="4140"/>
              </a:lnSpc>
            </a:pPr>
            <a:r>
              <a:rPr lang="en-US" sz="3450" b="1">
                <a:solidFill>
                  <a:srgbClr val="333F50"/>
                </a:solidFill>
                <a:latin typeface="Arimo Bold"/>
                <a:ea typeface="Arimo Bold"/>
                <a:cs typeface="Arimo Bold"/>
                <a:sym typeface="Arimo Bold"/>
              </a:rPr>
              <a:t>QAI radar can</a:t>
            </a:r>
          </a:p>
          <a:p>
            <a:pPr algn="r">
              <a:lnSpc>
                <a:spcPts val="4140"/>
              </a:lnSpc>
            </a:pPr>
            <a:r>
              <a:rPr lang="en-US" sz="3450">
                <a:solidFill>
                  <a:srgbClr val="333F50"/>
                </a:solidFill>
                <a:latin typeface="Arimo"/>
                <a:ea typeface="Arimo"/>
                <a:cs typeface="Arimo"/>
                <a:sym typeface="Arimo"/>
              </a:rPr>
              <a:t> </a:t>
            </a:r>
            <a:r>
              <a:rPr lang="en-US" sz="3450" b="1">
                <a:solidFill>
                  <a:srgbClr val="333F50"/>
                </a:solidFill>
                <a:latin typeface="Arimo Bold"/>
                <a:ea typeface="Arimo Bold"/>
                <a:cs typeface="Arimo Bold"/>
                <a:sym typeface="Arimo Bold"/>
              </a:rPr>
              <a:t>detect stealth </a:t>
            </a:r>
          </a:p>
          <a:p>
            <a:pPr algn="r">
              <a:lnSpc>
                <a:spcPts val="4140"/>
              </a:lnSpc>
            </a:pPr>
            <a:r>
              <a:rPr lang="en-US" sz="3450" b="1">
                <a:solidFill>
                  <a:srgbClr val="333F50"/>
                </a:solidFill>
                <a:latin typeface="Arimo Bold"/>
                <a:ea typeface="Arimo Bold"/>
                <a:cs typeface="Arimo Bold"/>
                <a:sym typeface="Arimo Bold"/>
              </a:rPr>
              <a:t>aircraft</a:t>
            </a:r>
          </a:p>
        </p:txBody>
      </p:sp>
      <p:sp>
        <p:nvSpPr>
          <p:cNvPr id="7" name="TextBox 7"/>
          <p:cNvSpPr txBox="1"/>
          <p:nvPr/>
        </p:nvSpPr>
        <p:spPr>
          <a:xfrm>
            <a:off x="2186155" y="7415305"/>
            <a:ext cx="3616305" cy="1066800"/>
          </a:xfrm>
          <a:prstGeom prst="rect">
            <a:avLst/>
          </a:prstGeom>
        </p:spPr>
        <p:txBody>
          <a:bodyPr lIns="0" tIns="0" rIns="0" bIns="0" rtlCol="0" anchor="t">
            <a:spAutoFit/>
          </a:bodyPr>
          <a:lstStyle/>
          <a:p>
            <a:pPr algn="l">
              <a:lnSpc>
                <a:spcPts val="4140"/>
              </a:lnSpc>
            </a:pPr>
            <a:r>
              <a:rPr lang="en-US" sz="3450" b="1">
                <a:solidFill>
                  <a:srgbClr val="333F50"/>
                </a:solidFill>
                <a:latin typeface="Arimo Bold"/>
                <a:ea typeface="Arimo Bold"/>
                <a:cs typeface="Arimo Bold"/>
                <a:sym typeface="Arimo Bold"/>
              </a:rPr>
              <a:t>Advancements &amp;Robotics</a:t>
            </a:r>
          </a:p>
        </p:txBody>
      </p:sp>
      <p:sp>
        <p:nvSpPr>
          <p:cNvPr id="8" name="TextBox 8"/>
          <p:cNvSpPr txBox="1"/>
          <p:nvPr/>
        </p:nvSpPr>
        <p:spPr>
          <a:xfrm>
            <a:off x="11961147" y="7415305"/>
            <a:ext cx="3321840" cy="1590675"/>
          </a:xfrm>
          <a:prstGeom prst="rect">
            <a:avLst/>
          </a:prstGeom>
        </p:spPr>
        <p:txBody>
          <a:bodyPr lIns="0" tIns="0" rIns="0" bIns="0" rtlCol="0" anchor="t">
            <a:spAutoFit/>
          </a:bodyPr>
          <a:lstStyle/>
          <a:p>
            <a:pPr algn="r">
              <a:lnSpc>
                <a:spcPts val="4140"/>
              </a:lnSpc>
            </a:pPr>
            <a:r>
              <a:rPr lang="en-US" sz="3450" b="1">
                <a:solidFill>
                  <a:srgbClr val="333F50"/>
                </a:solidFill>
                <a:latin typeface="Arimo Bold"/>
                <a:ea typeface="Arimo Bold"/>
                <a:cs typeface="Arimo Bold"/>
                <a:sym typeface="Arimo Bold"/>
              </a:rPr>
              <a:t>QAI can speed up drug discovery</a:t>
            </a:r>
          </a:p>
        </p:txBody>
      </p:sp>
      <p:sp>
        <p:nvSpPr>
          <p:cNvPr id="9" name="Freeform 9"/>
          <p:cNvSpPr/>
          <p:nvPr/>
        </p:nvSpPr>
        <p:spPr>
          <a:xfrm>
            <a:off x="16656938" y="8758698"/>
            <a:ext cx="1175701" cy="1259237"/>
          </a:xfrm>
          <a:custGeom>
            <a:avLst/>
            <a:gdLst/>
            <a:ahLst/>
            <a:cxnLst/>
            <a:rect l="l" t="t" r="r" b="b"/>
            <a:pathLst>
              <a:path w="1175701" h="1259237">
                <a:moveTo>
                  <a:pt x="0" y="0"/>
                </a:moveTo>
                <a:lnTo>
                  <a:pt x="1175701" y="0"/>
                </a:lnTo>
                <a:lnTo>
                  <a:pt x="1175701" y="1259237"/>
                </a:lnTo>
                <a:lnTo>
                  <a:pt x="0" y="1259237"/>
                </a:lnTo>
                <a:lnTo>
                  <a:pt x="0" y="0"/>
                </a:lnTo>
                <a:close/>
              </a:path>
            </a:pathLst>
          </a:custGeom>
          <a:blipFill>
            <a:blip r:embed="rId6"/>
            <a:stretch>
              <a:fillRect r="-386841"/>
            </a:stretch>
          </a:blipFill>
        </p:spPr>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902844" y="3693298"/>
            <a:ext cx="7720707" cy="2790546"/>
          </a:xfrm>
          <a:prstGeom prst="rect">
            <a:avLst/>
          </a:prstGeom>
        </p:spPr>
        <p:txBody>
          <a:bodyPr lIns="0" tIns="0" rIns="0" bIns="0" rtlCol="0" anchor="t">
            <a:spAutoFit/>
          </a:bodyPr>
          <a:lstStyle/>
          <a:p>
            <a:pPr algn="ctr">
              <a:lnSpc>
                <a:spcPts val="10782"/>
              </a:lnSpc>
            </a:pPr>
            <a:r>
              <a:rPr lang="en-US" sz="9984" b="1">
                <a:solidFill>
                  <a:srgbClr val="48A2C3"/>
                </a:solidFill>
                <a:latin typeface="Arimo Bold"/>
                <a:ea typeface="Arimo Bold"/>
                <a:cs typeface="Arimo Bold"/>
                <a:sym typeface="Arimo Bold"/>
              </a:rPr>
              <a:t>THANK </a:t>
            </a:r>
            <a:r>
              <a:rPr lang="en-US" sz="9984" b="1">
                <a:solidFill>
                  <a:srgbClr val="F16927"/>
                </a:solidFill>
                <a:latin typeface="Arimo Bold"/>
                <a:ea typeface="Arimo Bold"/>
                <a:cs typeface="Arimo Bold"/>
                <a:sym typeface="Arimo Bold"/>
              </a:rPr>
              <a:t>YOU!</a:t>
            </a:r>
          </a:p>
        </p:txBody>
      </p:sp>
      <p:sp>
        <p:nvSpPr>
          <p:cNvPr id="3" name="Freeform 3"/>
          <p:cNvSpPr/>
          <p:nvPr/>
        </p:nvSpPr>
        <p:spPr>
          <a:xfrm>
            <a:off x="13763036" y="9026067"/>
            <a:ext cx="1263397" cy="429101"/>
          </a:xfrm>
          <a:custGeom>
            <a:avLst/>
            <a:gdLst/>
            <a:ahLst/>
            <a:cxnLst/>
            <a:rect l="l" t="t" r="r" b="b"/>
            <a:pathLst>
              <a:path w="1263397" h="429101">
                <a:moveTo>
                  <a:pt x="0" y="0"/>
                </a:moveTo>
                <a:lnTo>
                  <a:pt x="1263397" y="0"/>
                </a:lnTo>
                <a:lnTo>
                  <a:pt x="1263397" y="429101"/>
                </a:lnTo>
                <a:lnTo>
                  <a:pt x="0" y="4291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6656938" y="8758698"/>
            <a:ext cx="1175701" cy="1259237"/>
          </a:xfrm>
          <a:custGeom>
            <a:avLst/>
            <a:gdLst/>
            <a:ahLst/>
            <a:cxnLst/>
            <a:rect l="l" t="t" r="r" b="b"/>
            <a:pathLst>
              <a:path w="1175701" h="1259237">
                <a:moveTo>
                  <a:pt x="0" y="0"/>
                </a:moveTo>
                <a:lnTo>
                  <a:pt x="1175701" y="0"/>
                </a:lnTo>
                <a:lnTo>
                  <a:pt x="1175701" y="1259237"/>
                </a:lnTo>
                <a:lnTo>
                  <a:pt x="0" y="1259237"/>
                </a:lnTo>
                <a:lnTo>
                  <a:pt x="0" y="0"/>
                </a:lnTo>
                <a:close/>
              </a:path>
            </a:pathLst>
          </a:custGeom>
          <a:blipFill>
            <a:blip r:embed="rId5"/>
            <a:stretch>
              <a:fillRect r="-386841"/>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48740" y="758143"/>
            <a:ext cx="15590520" cy="1872234"/>
          </a:xfrm>
          <a:prstGeom prst="rect">
            <a:avLst/>
          </a:prstGeom>
        </p:spPr>
        <p:txBody>
          <a:bodyPr lIns="0" tIns="0" rIns="0" bIns="0" rtlCol="0" anchor="t">
            <a:spAutoFit/>
          </a:bodyPr>
          <a:lstStyle/>
          <a:p>
            <a:pPr algn="l">
              <a:lnSpc>
                <a:spcPts val="7128"/>
              </a:lnSpc>
            </a:pPr>
            <a:r>
              <a:rPr lang="en-US" sz="6600" b="1">
                <a:solidFill>
                  <a:srgbClr val="F16927"/>
                </a:solidFill>
                <a:latin typeface="Arimo Bold"/>
                <a:ea typeface="Arimo Bold"/>
                <a:cs typeface="Arimo Bold"/>
                <a:sym typeface="Arimo Bold"/>
              </a:rPr>
              <a:t>AI </a:t>
            </a:r>
            <a:r>
              <a:rPr lang="en-US" sz="6600" b="1">
                <a:solidFill>
                  <a:srgbClr val="48A2C3"/>
                </a:solidFill>
                <a:latin typeface="Arimo Bold"/>
                <a:ea typeface="Arimo Bold"/>
                <a:cs typeface="Arimo Bold"/>
                <a:sym typeface="Arimo Bold"/>
              </a:rPr>
              <a:t>vs</a:t>
            </a:r>
            <a:r>
              <a:rPr lang="en-US" sz="6600" b="1">
                <a:solidFill>
                  <a:srgbClr val="F16927"/>
                </a:solidFill>
                <a:latin typeface="Arimo Bold"/>
                <a:ea typeface="Arimo Bold"/>
                <a:cs typeface="Arimo Bold"/>
                <a:sym typeface="Arimo Bold"/>
              </a:rPr>
              <a:t> ML </a:t>
            </a:r>
            <a:r>
              <a:rPr lang="en-US" sz="6600" b="1">
                <a:solidFill>
                  <a:srgbClr val="48A2C3"/>
                </a:solidFill>
                <a:latin typeface="Arimo Bold"/>
                <a:ea typeface="Arimo Bold"/>
                <a:cs typeface="Arimo Bold"/>
                <a:sym typeface="Arimo Bold"/>
              </a:rPr>
              <a:t>vs</a:t>
            </a:r>
            <a:r>
              <a:rPr lang="en-US" sz="6600" b="1">
                <a:solidFill>
                  <a:srgbClr val="F16927"/>
                </a:solidFill>
                <a:latin typeface="Arimo Bold"/>
                <a:ea typeface="Arimo Bold"/>
                <a:cs typeface="Arimo Bold"/>
                <a:sym typeface="Arimo Bold"/>
              </a:rPr>
              <a:t> Deep Learning</a:t>
            </a:r>
          </a:p>
          <a:p>
            <a:pPr algn="l">
              <a:lnSpc>
                <a:spcPts val="7128"/>
              </a:lnSpc>
            </a:pPr>
            <a:endParaRPr lang="en-US" sz="6600" b="1">
              <a:solidFill>
                <a:srgbClr val="F16927"/>
              </a:solidFill>
              <a:latin typeface="Arimo Bold"/>
              <a:ea typeface="Arimo Bold"/>
              <a:cs typeface="Arimo Bold"/>
              <a:sym typeface="Arimo Bold"/>
            </a:endParaRPr>
          </a:p>
        </p:txBody>
      </p:sp>
      <p:sp>
        <p:nvSpPr>
          <p:cNvPr id="3" name="TextBox 3"/>
          <p:cNvSpPr txBox="1"/>
          <p:nvPr/>
        </p:nvSpPr>
        <p:spPr>
          <a:xfrm>
            <a:off x="1035871" y="2908764"/>
            <a:ext cx="16796768" cy="5095875"/>
          </a:xfrm>
          <a:prstGeom prst="rect">
            <a:avLst/>
          </a:prstGeom>
        </p:spPr>
        <p:txBody>
          <a:bodyPr lIns="0" tIns="0" rIns="0" bIns="0" rtlCol="0" anchor="t">
            <a:spAutoFit/>
          </a:bodyPr>
          <a:lstStyle/>
          <a:p>
            <a:pPr marL="633418" lvl="2" indent="-211139" algn="l">
              <a:lnSpc>
                <a:spcPts val="3600"/>
              </a:lnSpc>
              <a:buFont typeface="Arial"/>
              <a:buChar char="⚬"/>
            </a:pPr>
            <a:r>
              <a:rPr lang="en-US" sz="3000" b="1" spc="27">
                <a:solidFill>
                  <a:srgbClr val="48A2C3"/>
                </a:solidFill>
                <a:latin typeface="Arial Bold"/>
                <a:ea typeface="Arial Bold"/>
                <a:cs typeface="Arial Bold"/>
                <a:sym typeface="Arial Bold"/>
              </a:rPr>
              <a:t>Artificial Intelligence (</a:t>
            </a:r>
            <a:r>
              <a:rPr lang="en-US" sz="3000" b="1" spc="27">
                <a:solidFill>
                  <a:srgbClr val="F16927"/>
                </a:solidFill>
                <a:latin typeface="Arial Bold"/>
                <a:ea typeface="Arial Bold"/>
                <a:cs typeface="Arial Bold"/>
                <a:sym typeface="Arial Bold"/>
              </a:rPr>
              <a:t>AI</a:t>
            </a:r>
            <a:r>
              <a:rPr lang="en-US" sz="3000" b="1" spc="27">
                <a:solidFill>
                  <a:srgbClr val="48A2C3"/>
                </a:solidFill>
                <a:latin typeface="Arial Bold"/>
                <a:ea typeface="Arial Bold"/>
                <a:cs typeface="Arial Bold"/>
                <a:sym typeface="Arial Bold"/>
              </a:rPr>
              <a:t>):</a:t>
            </a:r>
          </a:p>
          <a:p>
            <a:pPr marL="633418" lvl="2" indent="-211139" algn="l">
              <a:lnSpc>
                <a:spcPts val="3600"/>
              </a:lnSpc>
            </a:pPr>
            <a:r>
              <a:rPr lang="en-US" sz="3000" spc="27">
                <a:solidFill>
                  <a:srgbClr val="000000"/>
                </a:solidFill>
                <a:latin typeface="Arial"/>
                <a:ea typeface="Arial"/>
                <a:cs typeface="Arial"/>
                <a:sym typeface="Arial"/>
              </a:rPr>
              <a:t>The broader concept of machines mimicking human intelligence to perform tasks autonomously.</a:t>
            </a:r>
          </a:p>
          <a:p>
            <a:pPr marL="633418" lvl="2" indent="-211139" algn="l">
              <a:lnSpc>
                <a:spcPts val="3600"/>
              </a:lnSpc>
            </a:pPr>
            <a:endParaRPr lang="en-US" sz="3000" spc="27">
              <a:solidFill>
                <a:srgbClr val="000000"/>
              </a:solidFill>
              <a:latin typeface="Arial"/>
              <a:ea typeface="Arial"/>
              <a:cs typeface="Arial"/>
              <a:sym typeface="Arial"/>
            </a:endParaRPr>
          </a:p>
          <a:p>
            <a:pPr marL="633418" lvl="2" indent="-211139" algn="l">
              <a:lnSpc>
                <a:spcPts val="3600"/>
              </a:lnSpc>
              <a:buFont typeface="Arial"/>
              <a:buChar char="⚬"/>
            </a:pPr>
            <a:r>
              <a:rPr lang="en-US" sz="3000" b="1" spc="27">
                <a:solidFill>
                  <a:srgbClr val="48A2C3"/>
                </a:solidFill>
                <a:latin typeface="Arial Bold"/>
                <a:ea typeface="Arial Bold"/>
                <a:cs typeface="Arial Bold"/>
                <a:sym typeface="Arial Bold"/>
              </a:rPr>
              <a:t>Machine Learning (</a:t>
            </a:r>
            <a:r>
              <a:rPr lang="en-US" sz="3000" b="1" spc="27">
                <a:solidFill>
                  <a:srgbClr val="F16927"/>
                </a:solidFill>
                <a:latin typeface="Arial Bold"/>
                <a:ea typeface="Arial Bold"/>
                <a:cs typeface="Arial Bold"/>
                <a:sym typeface="Arial Bold"/>
              </a:rPr>
              <a:t>ML</a:t>
            </a:r>
            <a:r>
              <a:rPr lang="en-US" sz="3000" b="1" spc="27">
                <a:solidFill>
                  <a:srgbClr val="48A2C3"/>
                </a:solidFill>
                <a:latin typeface="Arial Bold"/>
                <a:ea typeface="Arial Bold"/>
                <a:cs typeface="Arial Bold"/>
                <a:sym typeface="Arial Bold"/>
              </a:rPr>
              <a:t>):</a:t>
            </a:r>
          </a:p>
          <a:p>
            <a:pPr marL="633418" lvl="2" indent="-211139" algn="l">
              <a:lnSpc>
                <a:spcPts val="3600"/>
              </a:lnSpc>
            </a:pPr>
            <a:r>
              <a:rPr lang="en-US" sz="3000" spc="27">
                <a:solidFill>
                  <a:srgbClr val="000000"/>
                </a:solidFill>
                <a:latin typeface="Arial"/>
                <a:ea typeface="Arial"/>
                <a:cs typeface="Arial"/>
                <a:sym typeface="Arial"/>
              </a:rPr>
              <a:t>A subset of AI that focuses on enabling machines to learn from data and  improve over time without being explicitly programmed.</a:t>
            </a:r>
          </a:p>
          <a:p>
            <a:pPr marL="633418" lvl="2" indent="-211139" algn="l">
              <a:lnSpc>
                <a:spcPts val="3600"/>
              </a:lnSpc>
            </a:pPr>
            <a:endParaRPr lang="en-US" sz="3000" spc="27">
              <a:solidFill>
                <a:srgbClr val="000000"/>
              </a:solidFill>
              <a:latin typeface="Arial"/>
              <a:ea typeface="Arial"/>
              <a:cs typeface="Arial"/>
              <a:sym typeface="Arial"/>
            </a:endParaRPr>
          </a:p>
          <a:p>
            <a:pPr marL="633418" lvl="2" indent="-211139" algn="l">
              <a:lnSpc>
                <a:spcPts val="3600"/>
              </a:lnSpc>
              <a:buFont typeface="Arial"/>
              <a:buChar char="⚬"/>
            </a:pPr>
            <a:r>
              <a:rPr lang="en-US" sz="3000" b="1" spc="27">
                <a:solidFill>
                  <a:srgbClr val="48A2C3"/>
                </a:solidFill>
                <a:latin typeface="Arial Bold"/>
                <a:ea typeface="Arial Bold"/>
                <a:cs typeface="Arial Bold"/>
                <a:sym typeface="Arial Bold"/>
              </a:rPr>
              <a:t>Deep Learning (</a:t>
            </a:r>
            <a:r>
              <a:rPr lang="en-US" sz="3000" b="1" spc="27">
                <a:solidFill>
                  <a:srgbClr val="F16927"/>
                </a:solidFill>
                <a:latin typeface="Arial Bold"/>
                <a:ea typeface="Arial Bold"/>
                <a:cs typeface="Arial Bold"/>
                <a:sym typeface="Arial Bold"/>
              </a:rPr>
              <a:t>DL</a:t>
            </a:r>
            <a:r>
              <a:rPr lang="en-US" sz="3000" b="1" spc="27">
                <a:solidFill>
                  <a:srgbClr val="48A2C3"/>
                </a:solidFill>
                <a:latin typeface="Arial Bold"/>
                <a:ea typeface="Arial Bold"/>
                <a:cs typeface="Arial Bold"/>
                <a:sym typeface="Arial Bold"/>
              </a:rPr>
              <a:t>):</a:t>
            </a:r>
          </a:p>
          <a:p>
            <a:pPr marL="633418" lvl="2" indent="-211139" algn="l">
              <a:lnSpc>
                <a:spcPts val="3600"/>
              </a:lnSpc>
            </a:pPr>
            <a:r>
              <a:rPr lang="en-US" sz="3000" spc="27">
                <a:solidFill>
                  <a:srgbClr val="000000"/>
                </a:solidFill>
                <a:latin typeface="Arial"/>
                <a:ea typeface="Arial"/>
                <a:cs typeface="Arial"/>
                <a:sym typeface="Arial"/>
              </a:rPr>
              <a:t>A subset of ML that uses artificial neural networks to model and understand  complex patterns in large datasets.</a:t>
            </a:r>
          </a:p>
        </p:txBody>
      </p:sp>
      <p:sp>
        <p:nvSpPr>
          <p:cNvPr id="4" name="Freeform 4"/>
          <p:cNvSpPr/>
          <p:nvPr/>
        </p:nvSpPr>
        <p:spPr>
          <a:xfrm>
            <a:off x="16656938" y="8758698"/>
            <a:ext cx="1175701" cy="1259237"/>
          </a:xfrm>
          <a:custGeom>
            <a:avLst/>
            <a:gdLst/>
            <a:ahLst/>
            <a:cxnLst/>
            <a:rect l="l" t="t" r="r" b="b"/>
            <a:pathLst>
              <a:path w="1175701" h="1259237">
                <a:moveTo>
                  <a:pt x="0" y="0"/>
                </a:moveTo>
                <a:lnTo>
                  <a:pt x="1175701" y="0"/>
                </a:lnTo>
                <a:lnTo>
                  <a:pt x="1175701" y="1259237"/>
                </a:lnTo>
                <a:lnTo>
                  <a:pt x="0" y="1259237"/>
                </a:lnTo>
                <a:lnTo>
                  <a:pt x="0" y="0"/>
                </a:lnTo>
                <a:close/>
              </a:path>
            </a:pathLst>
          </a:custGeom>
          <a:blipFill>
            <a:blip r:embed="rId2"/>
            <a:stretch>
              <a:fillRect r="-386841"/>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48740" y="1115330"/>
            <a:ext cx="15590520" cy="967359"/>
          </a:xfrm>
          <a:prstGeom prst="rect">
            <a:avLst/>
          </a:prstGeom>
        </p:spPr>
        <p:txBody>
          <a:bodyPr lIns="0" tIns="0" rIns="0" bIns="0" rtlCol="0" anchor="t">
            <a:spAutoFit/>
          </a:bodyPr>
          <a:lstStyle/>
          <a:p>
            <a:pPr algn="l">
              <a:lnSpc>
                <a:spcPts val="7128"/>
              </a:lnSpc>
            </a:pPr>
            <a:r>
              <a:rPr lang="en-US" sz="6600" b="1">
                <a:solidFill>
                  <a:srgbClr val="48A2C3"/>
                </a:solidFill>
                <a:latin typeface="Arimo Bold"/>
                <a:ea typeface="Arimo Bold"/>
                <a:cs typeface="Arimo Bold"/>
                <a:sym typeface="Arimo Bold"/>
              </a:rPr>
              <a:t>Key</a:t>
            </a:r>
            <a:r>
              <a:rPr lang="en-US" sz="6600" b="1">
                <a:solidFill>
                  <a:srgbClr val="1893F8"/>
                </a:solidFill>
                <a:latin typeface="Arimo Bold"/>
                <a:ea typeface="Arimo Bold"/>
                <a:cs typeface="Arimo Bold"/>
                <a:sym typeface="Arimo Bold"/>
              </a:rPr>
              <a:t> </a:t>
            </a:r>
            <a:r>
              <a:rPr lang="en-US" sz="6600" b="1">
                <a:solidFill>
                  <a:srgbClr val="F16927"/>
                </a:solidFill>
                <a:latin typeface="Arimo Bold"/>
                <a:ea typeface="Arimo Bold"/>
                <a:cs typeface="Arimo Bold"/>
                <a:sym typeface="Arimo Bold"/>
              </a:rPr>
              <a:t>Difference:</a:t>
            </a:r>
          </a:p>
        </p:txBody>
      </p:sp>
      <p:sp>
        <p:nvSpPr>
          <p:cNvPr id="3" name="TextBox 3"/>
          <p:cNvSpPr txBox="1"/>
          <p:nvPr/>
        </p:nvSpPr>
        <p:spPr>
          <a:xfrm>
            <a:off x="1348740" y="2911809"/>
            <a:ext cx="15590520" cy="4989195"/>
          </a:xfrm>
          <a:prstGeom prst="rect">
            <a:avLst/>
          </a:prstGeom>
        </p:spPr>
        <p:txBody>
          <a:bodyPr lIns="0" tIns="0" rIns="0" bIns="0" rtlCol="0" anchor="t">
            <a:spAutoFit/>
          </a:bodyPr>
          <a:lstStyle/>
          <a:p>
            <a:pPr marL="685798" lvl="2" indent="-228599" algn="l">
              <a:lnSpc>
                <a:spcPts val="3239"/>
              </a:lnSpc>
              <a:buFont typeface="Arial"/>
              <a:buChar char="⚬"/>
            </a:pPr>
            <a:r>
              <a:rPr lang="en-US" sz="2999" b="1" spc="27">
                <a:solidFill>
                  <a:srgbClr val="48A2C3"/>
                </a:solidFill>
                <a:latin typeface="Arial Bold"/>
                <a:ea typeface="Arial Bold"/>
                <a:cs typeface="Arial Bold"/>
                <a:sym typeface="Arial Bold"/>
              </a:rPr>
              <a:t>AI</a:t>
            </a:r>
            <a:r>
              <a:rPr lang="en-US" sz="2999" b="1" spc="27">
                <a:solidFill>
                  <a:srgbClr val="F16927"/>
                </a:solidFill>
                <a:latin typeface="Arial Bold"/>
                <a:ea typeface="Arial Bold"/>
                <a:cs typeface="Arial Bold"/>
                <a:sym typeface="Arial Bold"/>
              </a:rPr>
              <a:t>:</a:t>
            </a:r>
          </a:p>
          <a:p>
            <a:pPr marL="1104897" lvl="3" indent="-276224" algn="l">
              <a:lnSpc>
                <a:spcPts val="3239"/>
              </a:lnSpc>
              <a:buFont typeface="Arial"/>
              <a:buChar char="￭"/>
            </a:pPr>
            <a:r>
              <a:rPr lang="en-US" sz="2999" spc="27">
                <a:solidFill>
                  <a:srgbClr val="000000"/>
                </a:solidFill>
                <a:latin typeface="Arial"/>
                <a:ea typeface="Arial"/>
                <a:cs typeface="Arial"/>
                <a:sym typeface="Arial"/>
              </a:rPr>
              <a:t>Encompasses all methods to enable machine intelligence.</a:t>
            </a:r>
          </a:p>
          <a:p>
            <a:pPr marL="1104643" lvl="3" indent="-276161" algn="l">
              <a:lnSpc>
                <a:spcPts val="3239"/>
              </a:lnSpc>
              <a:buFont typeface="Arial"/>
              <a:buChar char="￭"/>
            </a:pPr>
            <a:r>
              <a:rPr lang="en-US" sz="2999" spc="26">
                <a:solidFill>
                  <a:srgbClr val="000000"/>
                </a:solidFill>
                <a:latin typeface="Arial"/>
                <a:ea typeface="Arial"/>
                <a:cs typeface="Arial"/>
                <a:sym typeface="Arial"/>
              </a:rPr>
              <a:t>Includes rule-based systems, automation, ML, and DL.</a:t>
            </a:r>
          </a:p>
          <a:p>
            <a:pPr marL="1104643" lvl="3" indent="-276161" algn="l">
              <a:lnSpc>
                <a:spcPts val="3239"/>
              </a:lnSpc>
            </a:pPr>
            <a:endParaRPr lang="en-US" sz="2999" spc="26">
              <a:solidFill>
                <a:srgbClr val="000000"/>
              </a:solidFill>
              <a:latin typeface="Arial"/>
              <a:ea typeface="Arial"/>
              <a:cs typeface="Arial"/>
              <a:sym typeface="Arial"/>
            </a:endParaRPr>
          </a:p>
          <a:p>
            <a:pPr marL="685798" lvl="2" indent="-228599" algn="l">
              <a:lnSpc>
                <a:spcPts val="3239"/>
              </a:lnSpc>
              <a:buFont typeface="Arial"/>
              <a:buChar char="⚬"/>
            </a:pPr>
            <a:r>
              <a:rPr lang="en-US" sz="2999" b="1" spc="27">
                <a:solidFill>
                  <a:srgbClr val="48A2C3"/>
                </a:solidFill>
                <a:latin typeface="Arial Bold"/>
                <a:ea typeface="Arial Bold"/>
                <a:cs typeface="Arial Bold"/>
                <a:sym typeface="Arial Bold"/>
              </a:rPr>
              <a:t>ML</a:t>
            </a:r>
            <a:r>
              <a:rPr lang="en-US" sz="2999" b="1" spc="27">
                <a:solidFill>
                  <a:srgbClr val="F16927"/>
                </a:solidFill>
                <a:latin typeface="Arial Bold"/>
                <a:ea typeface="Arial Bold"/>
                <a:cs typeface="Arial Bold"/>
                <a:sym typeface="Arial Bold"/>
              </a:rPr>
              <a:t>:</a:t>
            </a:r>
          </a:p>
          <a:p>
            <a:pPr marL="1104897" lvl="3" indent="-276224" algn="l">
              <a:lnSpc>
                <a:spcPts val="3239"/>
              </a:lnSpc>
              <a:buFont typeface="Arial"/>
              <a:buChar char="￭"/>
            </a:pPr>
            <a:r>
              <a:rPr lang="en-US" sz="2999" spc="27">
                <a:solidFill>
                  <a:srgbClr val="000000"/>
                </a:solidFill>
                <a:latin typeface="Arial"/>
                <a:ea typeface="Arial"/>
                <a:cs typeface="Arial"/>
                <a:sym typeface="Arial"/>
              </a:rPr>
              <a:t>Focuses on learning from data.</a:t>
            </a:r>
          </a:p>
          <a:p>
            <a:pPr marL="1104643" lvl="3" indent="-276161" algn="l">
              <a:lnSpc>
                <a:spcPts val="3239"/>
              </a:lnSpc>
              <a:buFont typeface="Arial"/>
              <a:buChar char="￭"/>
            </a:pPr>
            <a:r>
              <a:rPr lang="en-US" sz="2999" spc="26">
                <a:solidFill>
                  <a:srgbClr val="000000"/>
                </a:solidFill>
                <a:latin typeface="Arial"/>
                <a:ea typeface="Arial"/>
                <a:cs typeface="Arial"/>
                <a:sym typeface="Arial"/>
              </a:rPr>
              <a:t>Algorithms improve through experience (e.g., decision trees, SVM, etc.).</a:t>
            </a:r>
          </a:p>
          <a:p>
            <a:pPr marL="1104643" lvl="3" indent="-276161" algn="l">
              <a:lnSpc>
                <a:spcPts val="3239"/>
              </a:lnSpc>
            </a:pPr>
            <a:endParaRPr lang="en-US" sz="2999" spc="26">
              <a:solidFill>
                <a:srgbClr val="000000"/>
              </a:solidFill>
              <a:latin typeface="Arial"/>
              <a:ea typeface="Arial"/>
              <a:cs typeface="Arial"/>
              <a:sym typeface="Arial"/>
            </a:endParaRPr>
          </a:p>
          <a:p>
            <a:pPr marL="685798" lvl="2" indent="-228599" algn="l">
              <a:lnSpc>
                <a:spcPts val="3239"/>
              </a:lnSpc>
              <a:buFont typeface="Arial"/>
              <a:buChar char="⚬"/>
            </a:pPr>
            <a:r>
              <a:rPr lang="en-US" sz="2999" b="1" spc="27">
                <a:solidFill>
                  <a:srgbClr val="48A2C3"/>
                </a:solidFill>
                <a:latin typeface="Arial Bold"/>
                <a:ea typeface="Arial Bold"/>
                <a:cs typeface="Arial Bold"/>
                <a:sym typeface="Arial Bold"/>
              </a:rPr>
              <a:t>DL</a:t>
            </a:r>
            <a:r>
              <a:rPr lang="en-US" sz="2999" b="1" spc="27">
                <a:solidFill>
                  <a:srgbClr val="F16927"/>
                </a:solidFill>
                <a:latin typeface="Arial Bold"/>
                <a:ea typeface="Arial Bold"/>
                <a:cs typeface="Arial Bold"/>
                <a:sym typeface="Arial Bold"/>
              </a:rPr>
              <a:t>:</a:t>
            </a:r>
          </a:p>
          <a:p>
            <a:pPr marL="1104897" lvl="3" indent="-276224" algn="l">
              <a:lnSpc>
                <a:spcPts val="3239"/>
              </a:lnSpc>
              <a:buFont typeface="Arial"/>
              <a:buChar char="￭"/>
            </a:pPr>
            <a:r>
              <a:rPr lang="en-US" sz="2999" spc="27">
                <a:solidFill>
                  <a:srgbClr val="000000"/>
                </a:solidFill>
                <a:latin typeface="Arial"/>
                <a:ea typeface="Arial"/>
                <a:cs typeface="Arial"/>
                <a:sym typeface="Arial"/>
              </a:rPr>
              <a:t>Uses neural networks with multiple layers (deep neural networks).</a:t>
            </a:r>
          </a:p>
          <a:p>
            <a:pPr marL="1104897" lvl="3" indent="-276224" algn="l">
              <a:lnSpc>
                <a:spcPts val="3239"/>
              </a:lnSpc>
              <a:buFont typeface="Arial"/>
              <a:buChar char="￭"/>
            </a:pPr>
            <a:r>
              <a:rPr lang="en-US" sz="2999" spc="27">
                <a:solidFill>
                  <a:srgbClr val="000000"/>
                </a:solidFill>
                <a:latin typeface="Arial"/>
                <a:ea typeface="Arial"/>
                <a:cs typeface="Arial"/>
                <a:sym typeface="Arial"/>
              </a:rPr>
              <a:t>Especially effective for tasks like image recognition, speech processing, etc.</a:t>
            </a:r>
          </a:p>
          <a:p>
            <a:pPr marL="1104897" lvl="3" indent="-276224" algn="l">
              <a:lnSpc>
                <a:spcPts val="3239"/>
              </a:lnSpc>
            </a:pPr>
            <a:endParaRPr lang="en-US" sz="2999" spc="27">
              <a:solidFill>
                <a:srgbClr val="000000"/>
              </a:solidFill>
              <a:latin typeface="Arial"/>
              <a:ea typeface="Arial"/>
              <a:cs typeface="Arial"/>
              <a:sym typeface="Arial"/>
            </a:endParaRPr>
          </a:p>
        </p:txBody>
      </p:sp>
      <p:sp>
        <p:nvSpPr>
          <p:cNvPr id="4" name="Freeform 4"/>
          <p:cNvSpPr/>
          <p:nvPr/>
        </p:nvSpPr>
        <p:spPr>
          <a:xfrm>
            <a:off x="16656938" y="8758698"/>
            <a:ext cx="1175701" cy="1259237"/>
          </a:xfrm>
          <a:custGeom>
            <a:avLst/>
            <a:gdLst/>
            <a:ahLst/>
            <a:cxnLst/>
            <a:rect l="l" t="t" r="r" b="b"/>
            <a:pathLst>
              <a:path w="1175701" h="1259237">
                <a:moveTo>
                  <a:pt x="0" y="0"/>
                </a:moveTo>
                <a:lnTo>
                  <a:pt x="1175701" y="0"/>
                </a:lnTo>
                <a:lnTo>
                  <a:pt x="1175701" y="1259237"/>
                </a:lnTo>
                <a:lnTo>
                  <a:pt x="0" y="1259237"/>
                </a:lnTo>
                <a:lnTo>
                  <a:pt x="0" y="0"/>
                </a:lnTo>
                <a:close/>
              </a:path>
            </a:pathLst>
          </a:custGeom>
          <a:blipFill>
            <a:blip r:embed="rId2"/>
            <a:stretch>
              <a:fillRect r="-386841"/>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171619" y="7508232"/>
            <a:ext cx="5488114" cy="1813083"/>
          </a:xfrm>
          <a:custGeom>
            <a:avLst/>
            <a:gdLst/>
            <a:ahLst/>
            <a:cxnLst/>
            <a:rect l="l" t="t" r="r" b="b"/>
            <a:pathLst>
              <a:path w="5488114" h="1813083">
                <a:moveTo>
                  <a:pt x="0" y="0"/>
                </a:moveTo>
                <a:lnTo>
                  <a:pt x="5488114" y="0"/>
                </a:lnTo>
                <a:lnTo>
                  <a:pt x="5488114" y="1813083"/>
                </a:lnTo>
                <a:lnTo>
                  <a:pt x="0" y="18130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656938" y="8758698"/>
            <a:ext cx="1175701" cy="1259237"/>
          </a:xfrm>
          <a:custGeom>
            <a:avLst/>
            <a:gdLst/>
            <a:ahLst/>
            <a:cxnLst/>
            <a:rect l="l" t="t" r="r" b="b"/>
            <a:pathLst>
              <a:path w="1175701" h="1259237">
                <a:moveTo>
                  <a:pt x="0" y="0"/>
                </a:moveTo>
                <a:lnTo>
                  <a:pt x="1175701" y="0"/>
                </a:lnTo>
                <a:lnTo>
                  <a:pt x="1175701" y="1259237"/>
                </a:lnTo>
                <a:lnTo>
                  <a:pt x="0" y="1259237"/>
                </a:lnTo>
                <a:lnTo>
                  <a:pt x="0" y="0"/>
                </a:lnTo>
                <a:close/>
              </a:path>
            </a:pathLst>
          </a:custGeom>
          <a:blipFill>
            <a:blip r:embed="rId4"/>
            <a:stretch>
              <a:fillRect r="-386841"/>
            </a:stretch>
          </a:blipFill>
        </p:spPr>
      </p:sp>
      <p:grpSp>
        <p:nvGrpSpPr>
          <p:cNvPr id="4" name="Group 4"/>
          <p:cNvGrpSpPr/>
          <p:nvPr/>
        </p:nvGrpSpPr>
        <p:grpSpPr>
          <a:xfrm>
            <a:off x="4804940" y="643195"/>
            <a:ext cx="8678120" cy="8678120"/>
            <a:chOff x="0" y="0"/>
            <a:chExt cx="11570827" cy="11570827"/>
          </a:xfrm>
        </p:grpSpPr>
        <p:grpSp>
          <p:nvGrpSpPr>
            <p:cNvPr id="5" name="Group 5"/>
            <p:cNvGrpSpPr/>
            <p:nvPr/>
          </p:nvGrpSpPr>
          <p:grpSpPr>
            <a:xfrm>
              <a:off x="0" y="0"/>
              <a:ext cx="11570827" cy="1157082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6927"/>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618258" y="2740130"/>
              <a:ext cx="8232670" cy="823267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8A2C3"/>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3677194" y="5785413"/>
              <a:ext cx="4114800" cy="411480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F9FB"/>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5095979" y="862088"/>
              <a:ext cx="1378868" cy="2509012"/>
            </a:xfrm>
            <a:prstGeom prst="rect">
              <a:avLst/>
            </a:prstGeom>
          </p:spPr>
          <p:txBody>
            <a:bodyPr lIns="0" tIns="0" rIns="0" bIns="0" rtlCol="0" anchor="t">
              <a:spAutoFit/>
            </a:bodyPr>
            <a:lstStyle/>
            <a:p>
              <a:pPr algn="l">
                <a:lnSpc>
                  <a:spcPts val="7128"/>
                </a:lnSpc>
              </a:pPr>
              <a:r>
                <a:rPr lang="en-US" sz="6600" b="1">
                  <a:solidFill>
                    <a:srgbClr val="000000"/>
                  </a:solidFill>
                  <a:latin typeface="Arimo Bold"/>
                  <a:ea typeface="Arimo Bold"/>
                  <a:cs typeface="Arimo Bold"/>
                  <a:sym typeface="Arimo Bold"/>
                </a:rPr>
                <a:t>AI</a:t>
              </a:r>
              <a:r>
                <a:rPr lang="en-US" sz="6600" b="1">
                  <a:solidFill>
                    <a:srgbClr val="FFFFFF"/>
                  </a:solidFill>
                  <a:latin typeface="Arimo Bold"/>
                  <a:ea typeface="Arimo Bold"/>
                  <a:cs typeface="Arimo Bold"/>
                  <a:sym typeface="Arimo Bold"/>
                </a:rPr>
                <a:t> </a:t>
              </a:r>
            </a:p>
            <a:p>
              <a:pPr algn="l">
                <a:lnSpc>
                  <a:spcPts val="7128"/>
                </a:lnSpc>
              </a:pPr>
              <a:endParaRPr lang="en-US" sz="6600" b="1">
                <a:solidFill>
                  <a:srgbClr val="FFFFFF"/>
                </a:solidFill>
                <a:latin typeface="Arimo Bold"/>
                <a:ea typeface="Arimo Bold"/>
                <a:cs typeface="Arimo Bold"/>
                <a:sym typeface="Arimo Bold"/>
              </a:endParaRPr>
            </a:p>
          </p:txBody>
        </p:sp>
        <p:sp>
          <p:nvSpPr>
            <p:cNvPr id="15" name="TextBox 15"/>
            <p:cNvSpPr txBox="1"/>
            <p:nvPr/>
          </p:nvSpPr>
          <p:spPr>
            <a:xfrm>
              <a:off x="4899169" y="3669235"/>
              <a:ext cx="1772488" cy="2509012"/>
            </a:xfrm>
            <a:prstGeom prst="rect">
              <a:avLst/>
            </a:prstGeom>
          </p:spPr>
          <p:txBody>
            <a:bodyPr lIns="0" tIns="0" rIns="0" bIns="0" rtlCol="0" anchor="t">
              <a:spAutoFit/>
            </a:bodyPr>
            <a:lstStyle/>
            <a:p>
              <a:pPr algn="l">
                <a:lnSpc>
                  <a:spcPts val="7128"/>
                </a:lnSpc>
              </a:pPr>
              <a:r>
                <a:rPr lang="en-US" sz="6600" b="1">
                  <a:solidFill>
                    <a:srgbClr val="000000"/>
                  </a:solidFill>
                  <a:latin typeface="Arimo Bold"/>
                  <a:ea typeface="Arimo Bold"/>
                  <a:cs typeface="Arimo Bold"/>
                  <a:sym typeface="Arimo Bold"/>
                </a:rPr>
                <a:t>ML</a:t>
              </a:r>
            </a:p>
            <a:p>
              <a:pPr algn="l">
                <a:lnSpc>
                  <a:spcPts val="7128"/>
                </a:lnSpc>
              </a:pPr>
              <a:endParaRPr lang="en-US" sz="6600" b="1">
                <a:solidFill>
                  <a:srgbClr val="000000"/>
                </a:solidFill>
                <a:latin typeface="Arimo Bold"/>
                <a:ea typeface="Arimo Bold"/>
                <a:cs typeface="Arimo Bold"/>
                <a:sym typeface="Arimo Bold"/>
              </a:endParaRPr>
            </a:p>
          </p:txBody>
        </p:sp>
        <p:sp>
          <p:nvSpPr>
            <p:cNvPr id="16" name="TextBox 16"/>
            <p:cNvSpPr txBox="1"/>
            <p:nvPr/>
          </p:nvSpPr>
          <p:spPr>
            <a:xfrm>
              <a:off x="4899169" y="7142509"/>
              <a:ext cx="1772488" cy="2509012"/>
            </a:xfrm>
            <a:prstGeom prst="rect">
              <a:avLst/>
            </a:prstGeom>
          </p:spPr>
          <p:txBody>
            <a:bodyPr lIns="0" tIns="0" rIns="0" bIns="0" rtlCol="0" anchor="t">
              <a:spAutoFit/>
            </a:bodyPr>
            <a:lstStyle/>
            <a:p>
              <a:pPr algn="l">
                <a:lnSpc>
                  <a:spcPts val="7128"/>
                </a:lnSpc>
              </a:pPr>
              <a:r>
                <a:rPr lang="en-US" sz="6600" b="1">
                  <a:solidFill>
                    <a:srgbClr val="000000"/>
                  </a:solidFill>
                  <a:latin typeface="Arimo Bold"/>
                  <a:ea typeface="Arimo Bold"/>
                  <a:cs typeface="Arimo Bold"/>
                  <a:sym typeface="Arimo Bold"/>
                </a:rPr>
                <a:t>DL</a:t>
              </a:r>
            </a:p>
            <a:p>
              <a:pPr algn="l">
                <a:lnSpc>
                  <a:spcPts val="7128"/>
                </a:lnSpc>
              </a:pPr>
              <a:endParaRPr lang="en-US" sz="6600" b="1">
                <a:solidFill>
                  <a:srgbClr val="000000"/>
                </a:solidFill>
                <a:latin typeface="Arimo Bold"/>
                <a:ea typeface="Arimo Bold"/>
                <a:cs typeface="Arimo Bold"/>
                <a:sym typeface="Arimo Bold"/>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ACF1EC-C416-C853-A7D9-F55A289BB5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2941625"/>
            <a:ext cx="6400800" cy="4403750"/>
          </a:xfrm>
          <a:prstGeom prst="rect">
            <a:avLst/>
          </a:prstGeom>
        </p:spPr>
      </p:pic>
      <p:sp>
        <p:nvSpPr>
          <p:cNvPr id="2" name="Freeform 3">
            <a:extLst>
              <a:ext uri="{FF2B5EF4-FFF2-40B4-BE49-F238E27FC236}">
                <a16:creationId xmlns:a16="http://schemas.microsoft.com/office/drawing/2014/main" id="{84A9157E-9865-2A74-8DAC-912C84C72962}"/>
              </a:ext>
            </a:extLst>
          </p:cNvPr>
          <p:cNvSpPr/>
          <p:nvPr/>
        </p:nvSpPr>
        <p:spPr>
          <a:xfrm>
            <a:off x="16656938" y="8758698"/>
            <a:ext cx="1175701" cy="1259237"/>
          </a:xfrm>
          <a:custGeom>
            <a:avLst/>
            <a:gdLst/>
            <a:ahLst/>
            <a:cxnLst/>
            <a:rect l="l" t="t" r="r" b="b"/>
            <a:pathLst>
              <a:path w="1175701" h="1259237">
                <a:moveTo>
                  <a:pt x="0" y="0"/>
                </a:moveTo>
                <a:lnTo>
                  <a:pt x="1175701" y="0"/>
                </a:lnTo>
                <a:lnTo>
                  <a:pt x="1175701" y="1259237"/>
                </a:lnTo>
                <a:lnTo>
                  <a:pt x="0" y="1259237"/>
                </a:lnTo>
                <a:lnTo>
                  <a:pt x="0" y="0"/>
                </a:lnTo>
                <a:close/>
              </a:path>
            </a:pathLst>
          </a:custGeom>
          <a:blipFill>
            <a:blip r:embed="rId3"/>
            <a:stretch>
              <a:fillRect r="-386841"/>
            </a:stretch>
          </a:blipFill>
        </p:spPr>
      </p:sp>
    </p:spTree>
    <p:extLst>
      <p:ext uri="{BB962C8B-B14F-4D97-AF65-F5344CB8AC3E}">
        <p14:creationId xmlns:p14="http://schemas.microsoft.com/office/powerpoint/2010/main" val="23389323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2142</TotalTime>
  <Words>945</Words>
  <Application>Microsoft Office PowerPoint</Application>
  <PresentationFormat>Custom</PresentationFormat>
  <Paragraphs>169</Paragraphs>
  <Slides>53</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53</vt:i4>
      </vt:variant>
    </vt:vector>
  </HeadingPairs>
  <TitlesOfParts>
    <vt:vector size="63" baseType="lpstr">
      <vt:lpstr>Arial</vt:lpstr>
      <vt:lpstr>Arimo</vt:lpstr>
      <vt:lpstr>Canva Sans</vt:lpstr>
      <vt:lpstr>TT Rounds Condensed</vt:lpstr>
      <vt:lpstr>Arial Bold</vt:lpstr>
      <vt:lpstr>Arimo Bold</vt:lpstr>
      <vt:lpstr>Calibri</vt:lpstr>
      <vt:lpstr>TT Rounds Condensed 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AI_Workshop(18) (1).pptx</dc:title>
  <dc:creator>Priya</dc:creator>
  <cp:lastModifiedBy>Priya Lokhande</cp:lastModifiedBy>
  <cp:revision>5</cp:revision>
  <dcterms:created xsi:type="dcterms:W3CDTF">2006-08-16T00:00:00Z</dcterms:created>
  <dcterms:modified xsi:type="dcterms:W3CDTF">2024-10-17T08:26:27Z</dcterms:modified>
  <dc:identifier>DAGTi3-nsmg</dc:identifier>
</cp:coreProperties>
</file>